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333" r:id="rId11"/>
    <p:sldId id="299" r:id="rId12"/>
    <p:sldId id="302" r:id="rId13"/>
    <p:sldId id="264" r:id="rId14"/>
    <p:sldId id="266" r:id="rId15"/>
    <p:sldId id="265" r:id="rId16"/>
    <p:sldId id="276" r:id="rId17"/>
    <p:sldId id="303" r:id="rId18"/>
    <p:sldId id="293" r:id="rId19"/>
    <p:sldId id="33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34" r:id="rId43"/>
    <p:sldId id="335" r:id="rId44"/>
    <p:sldId id="336"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p:restoredTop sz="85166"/>
  </p:normalViewPr>
  <p:slideViewPr>
    <p:cSldViewPr snapToGrid="0" snapToObjects="1">
      <p:cViewPr varScale="1">
        <p:scale>
          <a:sx n="97" d="100"/>
          <a:sy n="97" d="100"/>
        </p:scale>
        <p:origin x="24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61864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271962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Debojyoti91/IBM_data_analytics_capston_final_projects/blob/main/notebooks/jupyter-labs-eda-dataviz-final.ipynb"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137034" y="609597"/>
            <a:ext cx="9392421" cy="1330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2"/>
            <a:ext cx="4958966" cy="3917773"/>
          </a:xfrm>
          <a:prstGeom prst="rect">
            <a:avLst/>
          </a:prstGeom>
        </p:spPr>
        <p:txBody>
          <a:bodyPr vert="horz" lIns="91440" tIns="45720" rIns="91440" bIns="45720" rtlCol="0">
            <a:normAutofit/>
          </a:bodyPr>
          <a:lstStyle/>
          <a:p>
            <a:pPr>
              <a:buFont typeface="Wingdings" pitchFamily="2" charset="2"/>
              <a:buChar char="v"/>
            </a:pPr>
            <a:r>
              <a:rPr lang="en-US" sz="1800" dirty="0"/>
              <a:t>Exploratory data analysis have been performed and the training labels also been assigned.</a:t>
            </a:r>
          </a:p>
          <a:p>
            <a:pPr>
              <a:buFont typeface="Wingdings" pitchFamily="2" charset="2"/>
              <a:buChar char="v"/>
            </a:pPr>
            <a:r>
              <a:rPr lang="en-US" sz="1800" dirty="0"/>
              <a:t>The number of launches at each site, and the number and occurrence of each orbits  have been calculated. </a:t>
            </a:r>
          </a:p>
          <a:p>
            <a:pPr>
              <a:buFont typeface="Wingdings" pitchFamily="2" charset="2"/>
              <a:buChar char="v"/>
            </a:pPr>
            <a:r>
              <a:rPr lang="en-US" sz="1800" dirty="0"/>
              <a:t>The landing outcome labels from outcome column have been calculated and the data frame have been exported as results to csv.</a:t>
            </a:r>
          </a:p>
          <a:p>
            <a:pPr>
              <a:spcBef>
                <a:spcPts val="1400"/>
              </a:spcBef>
              <a:buFont typeface="Wingdings" pitchFamily="2" charset="2"/>
              <a:buChar char="v"/>
            </a:pPr>
            <a:r>
              <a:rPr lang="en-US" sz="1800" dirty="0"/>
              <a:t>The link to the notebook is https://</a:t>
            </a:r>
            <a:r>
              <a:rPr lang="en-US" sz="1800" dirty="0" err="1"/>
              <a:t>github.com</a:t>
            </a:r>
            <a:r>
              <a:rPr lang="en-US" sz="1800" dirty="0"/>
              <a:t>/Debojyoti91/</a:t>
            </a:r>
            <a:r>
              <a:rPr lang="en-US" sz="1800" dirty="0" err="1"/>
              <a:t>IBM_data_analytics_capston_final_projects</a:t>
            </a:r>
            <a:r>
              <a:rPr lang="en-US" sz="1800" dirty="0"/>
              <a:t>/blob/main/notebooks/labs-</a:t>
            </a:r>
            <a:r>
              <a:rPr lang="en-US" sz="1800" dirty="0" err="1"/>
              <a:t>jupyter</a:t>
            </a:r>
            <a:r>
              <a:rPr lang="en-US" sz="1800" dirty="0"/>
              <a:t>-</a:t>
            </a:r>
            <a:r>
              <a:rPr lang="en-US" sz="1800" dirty="0" err="1"/>
              <a:t>spacex-Data_wrangling-final.ipynb</a:t>
            </a:r>
            <a:endParaRPr lang="en-US" sz="1800" dirty="0"/>
          </a:p>
          <a:p>
            <a:pPr marL="0"/>
            <a:endParaRPr lang="en-US" sz="1700" dirty="0"/>
          </a:p>
          <a:p>
            <a:endParaRPr lang="en-US" sz="1700" dirty="0"/>
          </a:p>
        </p:txBody>
      </p:sp>
      <p:pic>
        <p:nvPicPr>
          <p:cNvPr id="3" name="Picture 2" descr="Diagram&#10;&#10;Description automatically generated">
            <a:extLst>
              <a:ext uri="{FF2B5EF4-FFF2-40B4-BE49-F238E27FC236}">
                <a16:creationId xmlns:a16="http://schemas.microsoft.com/office/drawing/2014/main" id="{EB61B74A-50D8-117B-F017-40566F98484B}"/>
              </a:ext>
            </a:extLst>
          </p:cNvPr>
          <p:cNvPicPr>
            <a:picLocks noChangeAspect="1"/>
          </p:cNvPicPr>
          <p:nvPr/>
        </p:nvPicPr>
        <p:blipFill rotWithShape="1">
          <a:blip r:embed="rId2"/>
          <a:srcRect r="1199" b="-3"/>
          <a:stretch/>
        </p:blipFill>
        <p:spPr>
          <a:xfrm>
            <a:off x="6719367" y="2336213"/>
            <a:ext cx="4788505" cy="3453317"/>
          </a:xfrm>
          <a:prstGeom prst="rect">
            <a:avLst/>
          </a:prstGeom>
        </p:spPr>
      </p:pic>
      <p:sp>
        <p:nvSpPr>
          <p:cNvPr id="35" name="Freeform: Shape 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chemeClr val="tx1">
                    <a:tint val="75000"/>
                  </a:schemeClr>
                </a:solidFill>
                <a:latin typeface="+mn-lt"/>
              </a:rPr>
              <a:pPr>
                <a:spcAft>
                  <a:spcPts val="600"/>
                </a:spcAft>
                <a:defRPr/>
              </a:pPr>
              <a:t>10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38913" y="859536"/>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EDA with Data Visualization</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8912" y="2512611"/>
            <a:ext cx="4832803" cy="3664351"/>
          </a:xfrm>
          <a:prstGeom prst="rect">
            <a:avLst/>
          </a:prstGeom>
        </p:spPr>
        <p:txBody>
          <a:bodyPr vert="horz" lIns="91440" tIns="45720" rIns="91440" bIns="45720" rtlCol="0">
            <a:normAutofit/>
          </a:bodyPr>
          <a:lstStyle/>
          <a:p>
            <a:pPr>
              <a:spcBef>
                <a:spcPts val="1400"/>
              </a:spcBef>
              <a:buFont typeface="Wingdings" pitchFamily="2" charset="2"/>
              <a:buChar char="v"/>
            </a:pPr>
            <a:r>
              <a:rPr lang="en-US" sz="1800" dirty="0"/>
              <a:t>We explored the data by visualizing the relationship between flight number and launch Site, payload and launch site, success rate of each orbit type, flight number and orbit type, the launch success yearly trend. </a:t>
            </a:r>
          </a:p>
          <a:p>
            <a:pPr>
              <a:spcBef>
                <a:spcPts val="1400"/>
              </a:spcBef>
              <a:buFont typeface="Wingdings" pitchFamily="2" charset="2"/>
              <a:buChar char="v"/>
            </a:pPr>
            <a:r>
              <a:rPr lang="en-US" sz="1800" dirty="0"/>
              <a:t>The link to the notebook is: </a:t>
            </a:r>
            <a:r>
              <a:rPr lang="en-US" sz="1800" dirty="0">
                <a:hlinkClick r:id="rId2"/>
              </a:rPr>
              <a:t>https://github.com/Debojyoti91/IBM_data_analytics_capston_final_projects/blob/main/notebooks/jupyter-labs-eda-dataviz-final.ipynb</a:t>
            </a:r>
            <a:endParaRPr lang="en-US" sz="1800" dirty="0"/>
          </a:p>
          <a:p>
            <a:pPr marL="0">
              <a:spcBef>
                <a:spcPts val="1400"/>
              </a:spcBef>
            </a:pPr>
            <a:endParaRPr lang="en-US" sz="1800" dirty="0"/>
          </a:p>
          <a:p>
            <a:pPr marL="0">
              <a:spcBef>
                <a:spcPts val="1400"/>
              </a:spcBef>
            </a:pPr>
            <a:endParaRPr lang="en-US" sz="1800" dirty="0"/>
          </a:p>
        </p:txBody>
      </p:sp>
      <p:pic>
        <p:nvPicPr>
          <p:cNvPr id="6" name="Picture 5" descr="Chart, bar chart&#10;&#10;Description automatically generated">
            <a:extLst>
              <a:ext uri="{FF2B5EF4-FFF2-40B4-BE49-F238E27FC236}">
                <a16:creationId xmlns:a16="http://schemas.microsoft.com/office/drawing/2014/main" id="{46FA827D-E640-460A-3D33-0F802008B6D7}"/>
              </a:ext>
            </a:extLst>
          </p:cNvPr>
          <p:cNvPicPr>
            <a:picLocks noChangeAspect="1"/>
          </p:cNvPicPr>
          <p:nvPr/>
        </p:nvPicPr>
        <p:blipFill>
          <a:blip r:embed="rId3"/>
          <a:stretch>
            <a:fillRect/>
          </a:stretch>
        </p:blipFill>
        <p:spPr>
          <a:xfrm>
            <a:off x="6840611" y="517600"/>
            <a:ext cx="4689232" cy="2743200"/>
          </a:xfrm>
          <a:prstGeom prst="rect">
            <a:avLst/>
          </a:prstGeom>
        </p:spPr>
      </p:pic>
      <p:pic>
        <p:nvPicPr>
          <p:cNvPr id="8" name="Picture 7" descr="Chart, line chart&#10;&#10;Description automatically generated">
            <a:extLst>
              <a:ext uri="{FF2B5EF4-FFF2-40B4-BE49-F238E27FC236}">
                <a16:creationId xmlns:a16="http://schemas.microsoft.com/office/drawing/2014/main" id="{E12C4CDC-F4A6-E9BF-3BEE-A15213E1ECCF}"/>
              </a:ext>
            </a:extLst>
          </p:cNvPr>
          <p:cNvPicPr>
            <a:picLocks noChangeAspect="1"/>
          </p:cNvPicPr>
          <p:nvPr/>
        </p:nvPicPr>
        <p:blipFill>
          <a:blip r:embed="rId4"/>
          <a:stretch>
            <a:fillRect/>
          </a:stretch>
        </p:blipFill>
        <p:spPr>
          <a:xfrm>
            <a:off x="6789420" y="3429000"/>
            <a:ext cx="4791615" cy="2743200"/>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326623" y="6356350"/>
            <a:ext cx="142646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512775"/>
          </a:xfrm>
          <a:prstGeom prst="rect">
            <a:avLst/>
          </a:prstGeom>
        </p:spPr>
        <p:txBody>
          <a:bodyPr lIns="91440" tIns="45720" rIns="91440" bIns="45720" anchor="t"/>
          <a:lstStyle/>
          <a:p>
            <a:pPr>
              <a:lnSpc>
                <a:spcPct val="100000"/>
              </a:lnSpc>
              <a:spcBef>
                <a:spcPts val="1400"/>
              </a:spcBef>
              <a:buFont typeface="Wingdings" pitchFamily="2" charset="2"/>
              <a:buChar char="v"/>
            </a:pPr>
            <a:r>
              <a:rPr lang="en-US" sz="1800" dirty="0">
                <a:solidFill>
                  <a:schemeClr val="accent3">
                    <a:lumMod val="25000"/>
                  </a:schemeClr>
                </a:solidFill>
                <a:latin typeface="Abadi"/>
              </a:rPr>
              <a:t>SpaceX dataset loaded into a PostgreSQL database without leaving the </a:t>
            </a:r>
            <a:r>
              <a:rPr lang="en-US" sz="1800" dirty="0" err="1">
                <a:solidFill>
                  <a:schemeClr val="accent3">
                    <a:lumMod val="25000"/>
                  </a:schemeClr>
                </a:solidFill>
                <a:latin typeface="Abadi"/>
              </a:rPr>
              <a:t>jupyter</a:t>
            </a:r>
            <a:r>
              <a:rPr lang="en-US" sz="1800" dirty="0">
                <a:solidFill>
                  <a:schemeClr val="accent3">
                    <a:lumMod val="25000"/>
                  </a:schemeClr>
                </a:solidFill>
                <a:latin typeface="Abadi"/>
              </a:rPr>
              <a:t> notebook.</a:t>
            </a:r>
          </a:p>
          <a:p>
            <a:pPr>
              <a:lnSpc>
                <a:spcPct val="100000"/>
              </a:lnSpc>
              <a:spcBef>
                <a:spcPts val="1400"/>
              </a:spcBef>
              <a:buFont typeface="Wingdings" pitchFamily="2" charset="2"/>
              <a:buChar char="v"/>
            </a:pPr>
            <a:r>
              <a:rPr lang="en-US" sz="1800" dirty="0">
                <a:solidFill>
                  <a:schemeClr val="accent3">
                    <a:lumMod val="25000"/>
                  </a:schemeClr>
                </a:solidFill>
                <a:latin typeface="Abadi"/>
              </a:rPr>
              <a:t>EDA with SQL has been performed to get insight from the data and, the queries have been called to find out  the instances:</a:t>
            </a:r>
          </a:p>
          <a:p>
            <a:pPr lvl="1">
              <a:lnSpc>
                <a:spcPct val="100000"/>
              </a:lnSpc>
              <a:spcBef>
                <a:spcPts val="1400"/>
              </a:spcBef>
              <a:buFont typeface="Wingdings" pitchFamily="2" charset="2"/>
              <a:buChar char="v"/>
            </a:pPr>
            <a:r>
              <a:rPr lang="en-US" sz="1600" dirty="0">
                <a:solidFill>
                  <a:schemeClr val="accent1"/>
                </a:solidFill>
                <a:latin typeface="Abadi"/>
              </a:rPr>
              <a:t>The names of unique launch sites in the space mission.</a:t>
            </a:r>
          </a:p>
          <a:p>
            <a:pPr lvl="1">
              <a:lnSpc>
                <a:spcPct val="100000"/>
              </a:lnSpc>
              <a:spcBef>
                <a:spcPts val="1400"/>
              </a:spcBef>
              <a:buFont typeface="Wingdings" pitchFamily="2" charset="2"/>
              <a:buChar char="v"/>
            </a:pPr>
            <a:r>
              <a:rPr lang="en-US" sz="1600" dirty="0">
                <a:solidFill>
                  <a:schemeClr val="accent1"/>
                </a:solidFill>
                <a:latin typeface="Abadi"/>
              </a:rPr>
              <a:t>The total payload mass carried by boosters launched by NASA (CRS)</a:t>
            </a:r>
          </a:p>
          <a:p>
            <a:pPr lvl="1">
              <a:lnSpc>
                <a:spcPct val="100000"/>
              </a:lnSpc>
              <a:spcBef>
                <a:spcPts val="1400"/>
              </a:spcBef>
              <a:buFont typeface="Wingdings" pitchFamily="2" charset="2"/>
              <a:buChar char="v"/>
            </a:pPr>
            <a:r>
              <a:rPr lang="en-US" sz="1600" dirty="0">
                <a:solidFill>
                  <a:schemeClr val="accent1"/>
                </a:solidFill>
                <a:latin typeface="Abadi"/>
              </a:rPr>
              <a:t>The average payload mass carried by booster version F9 v1.1</a:t>
            </a:r>
          </a:p>
          <a:p>
            <a:pPr lvl="1">
              <a:lnSpc>
                <a:spcPct val="100000"/>
              </a:lnSpc>
              <a:spcBef>
                <a:spcPts val="1400"/>
              </a:spcBef>
              <a:buFont typeface="Wingdings" pitchFamily="2" charset="2"/>
              <a:buChar char="v"/>
            </a:pPr>
            <a:r>
              <a:rPr lang="en-US" sz="1600" dirty="0">
                <a:solidFill>
                  <a:schemeClr val="accent1"/>
                </a:solidFill>
                <a:latin typeface="Abadi"/>
              </a:rPr>
              <a:t>The total number of successful and failure mission outcomes</a:t>
            </a:r>
          </a:p>
          <a:p>
            <a:pPr lvl="1">
              <a:lnSpc>
                <a:spcPct val="100000"/>
              </a:lnSpc>
              <a:spcBef>
                <a:spcPts val="1400"/>
              </a:spcBef>
              <a:buFont typeface="Wingdings" pitchFamily="2" charset="2"/>
              <a:buChar char="v"/>
            </a:pPr>
            <a:r>
              <a:rPr lang="en-US" sz="1600" dirty="0">
                <a:solidFill>
                  <a:schemeClr val="accent1"/>
                </a:solidFill>
                <a:latin typeface="Abadi"/>
              </a:rPr>
              <a:t>The failed landing outcomes in drone ship, their booster version and launch site names.</a:t>
            </a:r>
          </a:p>
          <a:p>
            <a:pPr>
              <a:lnSpc>
                <a:spcPct val="100000"/>
              </a:lnSpc>
              <a:spcBef>
                <a:spcPts val="1400"/>
              </a:spcBef>
              <a:buFont typeface="Wingdings" pitchFamily="2" charset="2"/>
              <a:buChar char="v"/>
            </a:pPr>
            <a:r>
              <a:rPr lang="en-US" sz="2200" dirty="0">
                <a:solidFill>
                  <a:schemeClr val="accent3">
                    <a:lumMod val="25000"/>
                  </a:schemeClr>
                </a:solidFill>
                <a:latin typeface="Abadi"/>
              </a:rPr>
              <a:t>The link to the notebook is: https://</a:t>
            </a:r>
            <a:r>
              <a:rPr lang="en-US" sz="2200" dirty="0" err="1">
                <a:solidFill>
                  <a:schemeClr val="accent3">
                    <a:lumMod val="25000"/>
                  </a:schemeClr>
                </a:solidFill>
                <a:latin typeface="Abadi"/>
              </a:rPr>
              <a:t>github.com</a:t>
            </a:r>
            <a:r>
              <a:rPr lang="en-US" sz="2200" dirty="0">
                <a:solidFill>
                  <a:schemeClr val="accent3">
                    <a:lumMod val="25000"/>
                  </a:schemeClr>
                </a:solidFill>
                <a:latin typeface="Abadi"/>
              </a:rPr>
              <a:t>/Debojyoti91/</a:t>
            </a:r>
            <a:r>
              <a:rPr lang="en-US" sz="2200" dirty="0" err="1">
                <a:solidFill>
                  <a:schemeClr val="accent3">
                    <a:lumMod val="25000"/>
                  </a:schemeClr>
                </a:solidFill>
                <a:latin typeface="Abadi"/>
              </a:rPr>
              <a:t>IBM_data_analytics_capston_final_projects</a:t>
            </a:r>
            <a:r>
              <a:rPr lang="en-US" sz="2200" dirty="0">
                <a:solidFill>
                  <a:schemeClr val="accent3">
                    <a:lumMod val="25000"/>
                  </a:schemeClr>
                </a:solidFill>
                <a:latin typeface="Abadi"/>
              </a:rPr>
              <a:t>/blob/main/notebooks/</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-labs-</a:t>
            </a:r>
            <a:r>
              <a:rPr lang="en-US" sz="2200" dirty="0" err="1">
                <a:solidFill>
                  <a:schemeClr val="accent3">
                    <a:lumMod val="25000"/>
                  </a:schemeClr>
                </a:solidFill>
                <a:latin typeface="Abadi"/>
              </a:rPr>
              <a:t>eda</a:t>
            </a:r>
            <a:r>
              <a:rPr lang="en-US" sz="2200" dirty="0">
                <a:solidFill>
                  <a:schemeClr val="accent3">
                    <a:lumMod val="25000"/>
                  </a:schemeClr>
                </a:solidFill>
                <a:latin typeface="Abadi"/>
              </a:rPr>
              <a:t>-</a:t>
            </a:r>
            <a:r>
              <a:rPr lang="en-US" sz="2200" dirty="0" err="1">
                <a:solidFill>
                  <a:schemeClr val="accent3">
                    <a:lumMod val="25000"/>
                  </a:schemeClr>
                </a:solidFill>
                <a:latin typeface="Abadi"/>
              </a:rPr>
              <a:t>sql-coursera-final.ipynb</a:t>
            </a:r>
            <a:endParaRPr lang="en-US" sz="2200" dirty="0">
              <a:solidFill>
                <a:schemeClr val="accent3">
                  <a:lumMod val="25000"/>
                </a:schemeClr>
              </a:solidFill>
              <a:latin typeface="Abadi"/>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Calculated the distances between a launch site to its proximities. We answered some question for instance:</a:t>
            </a:r>
          </a:p>
          <a:p>
            <a:pPr lvl="1">
              <a:lnSpc>
                <a:spcPct val="100000"/>
              </a:lnSpc>
              <a:spcBef>
                <a:spcPts val="1400"/>
              </a:spcBef>
              <a:buFont typeface="Wingdings" pitchFamily="2" charset="2"/>
              <a:buChar char="v"/>
            </a:pPr>
            <a:r>
              <a:rPr lang="en-US" sz="1800" dirty="0">
                <a:solidFill>
                  <a:schemeClr val="accent1"/>
                </a:solidFill>
                <a:latin typeface="Abadi" panose="020B0604020104020204" pitchFamily="34" charset="0"/>
              </a:rPr>
              <a:t>Are launch sites near railways, highways and coastlines.</a:t>
            </a:r>
          </a:p>
          <a:p>
            <a:pPr lvl="1">
              <a:lnSpc>
                <a:spcPct val="100000"/>
              </a:lnSpc>
              <a:spcBef>
                <a:spcPts val="1400"/>
              </a:spcBef>
              <a:buFont typeface="Wingdings" pitchFamily="2" charset="2"/>
              <a:buChar char="v"/>
            </a:pPr>
            <a:r>
              <a:rPr lang="en-US" sz="1800" dirty="0">
                <a:solidFill>
                  <a:schemeClr val="accent1"/>
                </a:solidFill>
                <a:latin typeface="Abadi" panose="020B0604020104020204" pitchFamily="34" charset="0"/>
              </a:rPr>
              <a:t>Do launch sites keep certain distance away from cities.</a:t>
            </a:r>
          </a:p>
          <a:p>
            <a:pPr>
              <a:buFont typeface="Wingdings" pitchFamily="2" charset="2"/>
              <a:buChar char="v"/>
            </a:pPr>
            <a:r>
              <a:rPr lang="en-US" sz="1800" dirty="0"/>
              <a:t>The link of the notebook: https://</a:t>
            </a:r>
            <a:r>
              <a:rPr lang="en-US" sz="1800" dirty="0" err="1"/>
              <a:t>github.com</a:t>
            </a:r>
            <a:r>
              <a:rPr lang="en-US" sz="1800" dirty="0"/>
              <a:t>/Debojyoti91/</a:t>
            </a:r>
            <a:r>
              <a:rPr lang="en-US" sz="1800" dirty="0" err="1"/>
              <a:t>IBM_data_analytics_capston_final_projects</a:t>
            </a:r>
            <a:r>
              <a:rPr lang="en-US" sz="1800" dirty="0"/>
              <a:t>/blob/main/notebooks/</a:t>
            </a:r>
            <a:r>
              <a:rPr lang="en-US" sz="1800" dirty="0" err="1"/>
              <a:t>lab_jupyter_launch_site_location-final.ipynb</a:t>
            </a:r>
            <a:endParaRPr lang="en-US" sz="18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buFont typeface="Wingdings" pitchFamily="2" charset="2"/>
              <a:buChar char="v"/>
            </a:pPr>
            <a:r>
              <a:rPr lang="en-US" sz="2000" dirty="0">
                <a:solidFill>
                  <a:schemeClr val="accent3">
                    <a:lumMod val="25000"/>
                  </a:schemeClr>
                </a:solidFill>
                <a:latin typeface="Abadi" panose="020B0604020104020204" pitchFamily="34" charset="0"/>
              </a:rPr>
              <a:t>Using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we created an interactive dashboard.</a:t>
            </a:r>
          </a:p>
          <a:p>
            <a:pPr>
              <a:lnSpc>
                <a:spcPct val="100000"/>
              </a:lnSpc>
              <a:spcBef>
                <a:spcPts val="1400"/>
              </a:spcBef>
              <a:buFont typeface="Wingdings" pitchFamily="2" charset="2"/>
              <a:buChar char="v"/>
            </a:pPr>
            <a:r>
              <a:rPr lang="en-US" sz="2000" dirty="0">
                <a:solidFill>
                  <a:schemeClr val="accent3">
                    <a:lumMod val="25000"/>
                  </a:schemeClr>
                </a:solidFill>
                <a:latin typeface="Abadi" panose="020B0604020104020204" pitchFamily="34" charset="0"/>
              </a:rPr>
              <a:t>We created pie graphs that display all of the launches made by particular sites.</a:t>
            </a:r>
          </a:p>
          <a:p>
            <a:pPr>
              <a:lnSpc>
                <a:spcPct val="100000"/>
              </a:lnSpc>
              <a:spcBef>
                <a:spcPts val="1400"/>
              </a:spcBef>
              <a:buFont typeface="Wingdings" pitchFamily="2" charset="2"/>
              <a:buChar char="v"/>
            </a:pPr>
            <a:r>
              <a:rPr lang="en-US" sz="2000" dirty="0">
                <a:solidFill>
                  <a:schemeClr val="accent3">
                    <a:lumMod val="25000"/>
                  </a:schemeClr>
                </a:solidFill>
                <a:latin typeface="Abadi" panose="020B0604020104020204" pitchFamily="34" charset="0"/>
              </a:rPr>
              <a:t>For each booster version, we created a scatter graph to highlight the relationship between the outcome and the payload mass (Kg).</a:t>
            </a:r>
          </a:p>
          <a:p>
            <a:pPr>
              <a:lnSpc>
                <a:spcPct val="100000"/>
              </a:lnSpc>
              <a:spcBef>
                <a:spcPts val="1400"/>
              </a:spcBef>
              <a:buFont typeface="Wingdings" pitchFamily="2" charset="2"/>
              <a:buChar char="v"/>
            </a:pPr>
            <a:r>
              <a:rPr lang="en-US" sz="2000" dirty="0">
                <a:solidFill>
                  <a:schemeClr val="accent3">
                    <a:lumMod val="25000"/>
                  </a:schemeClr>
                </a:solidFill>
                <a:latin typeface="Abadi"/>
              </a:rPr>
              <a:t>The link to the notebook is: https://</a:t>
            </a:r>
            <a:r>
              <a:rPr lang="en-US" sz="2000" dirty="0" err="1">
                <a:solidFill>
                  <a:schemeClr val="accent3">
                    <a:lumMod val="25000"/>
                  </a:schemeClr>
                </a:solidFill>
                <a:latin typeface="Abadi"/>
              </a:rPr>
              <a:t>github.com</a:t>
            </a:r>
            <a:r>
              <a:rPr lang="en-US" sz="2000" dirty="0">
                <a:solidFill>
                  <a:schemeClr val="accent3">
                    <a:lumMod val="25000"/>
                  </a:schemeClr>
                </a:solidFill>
                <a:latin typeface="Abadi"/>
              </a:rPr>
              <a:t>/Debojyoti91/</a:t>
            </a:r>
            <a:r>
              <a:rPr lang="en-US" sz="2000" dirty="0" err="1">
                <a:solidFill>
                  <a:schemeClr val="accent3">
                    <a:lumMod val="25000"/>
                  </a:schemeClr>
                </a:solidFill>
                <a:latin typeface="Abadi"/>
              </a:rPr>
              <a:t>IBM_data_analytics_capston_final_projects</a:t>
            </a:r>
            <a:r>
              <a:rPr lang="en-US" sz="2000" dirty="0">
                <a:solidFill>
                  <a:schemeClr val="accent3">
                    <a:lumMod val="25000"/>
                  </a:schemeClr>
                </a:solidFill>
                <a:latin typeface="Abadi"/>
              </a:rPr>
              <a:t>/blob/main/notebooks/</a:t>
            </a:r>
            <a:r>
              <a:rPr lang="en-US" sz="2000" dirty="0" err="1">
                <a:solidFill>
                  <a:schemeClr val="accent3">
                    <a:lumMod val="25000"/>
                  </a:schemeClr>
                </a:solidFill>
                <a:latin typeface="Abadi"/>
              </a:rPr>
              <a:t>plotly_app.py</a:t>
            </a: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we loaded the data, transformed it, and divided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we constructed various machine learning models and tuned various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Our model was measured by accuracy, and it was enhanced through feature engineering and algorithm tweaking.</a:t>
            </a:r>
          </a:p>
          <a:p>
            <a:pPr>
              <a:lnSpc>
                <a:spcPct val="100000"/>
              </a:lnSpc>
              <a:spcBef>
                <a:spcPts val="1400"/>
              </a:spcBef>
            </a:pPr>
            <a:r>
              <a:rPr lang="en-US" sz="2200" dirty="0">
                <a:solidFill>
                  <a:schemeClr val="accent3">
                    <a:lumMod val="25000"/>
                  </a:schemeClr>
                </a:solidFill>
                <a:latin typeface="Abadi" panose="020B0604020104020204" pitchFamily="34" charset="0"/>
              </a:rPr>
              <a:t>The most effective classification model was discovered.</a:t>
            </a:r>
          </a:p>
          <a:p>
            <a:pPr>
              <a:lnSpc>
                <a:spcPct val="100000"/>
              </a:lnSpc>
              <a:spcBef>
                <a:spcPts val="1400"/>
              </a:spcBef>
            </a:pPr>
            <a:r>
              <a:rPr lang="en-US" sz="2400" dirty="0">
                <a:solidFill>
                  <a:schemeClr val="accent3">
                    <a:lumMod val="25000"/>
                  </a:schemeClr>
                </a:solidFill>
                <a:latin typeface="Abadi"/>
              </a:rPr>
              <a:t>The link to the notebook is: https://</a:t>
            </a:r>
            <a:r>
              <a:rPr lang="en-US" sz="2400" dirty="0" err="1">
                <a:solidFill>
                  <a:schemeClr val="accent3">
                    <a:lumMod val="25000"/>
                  </a:schemeClr>
                </a:solidFill>
                <a:latin typeface="Abadi"/>
              </a:rPr>
              <a:t>github.com</a:t>
            </a:r>
            <a:r>
              <a:rPr lang="en-US" sz="2400" dirty="0">
                <a:solidFill>
                  <a:schemeClr val="accent3">
                    <a:lumMod val="25000"/>
                  </a:schemeClr>
                </a:solidFill>
                <a:latin typeface="Abadi"/>
              </a:rPr>
              <a:t>/Debojyoti91/</a:t>
            </a:r>
            <a:r>
              <a:rPr lang="en-US" sz="2400" dirty="0" err="1">
                <a:solidFill>
                  <a:schemeClr val="accent3">
                    <a:lumMod val="25000"/>
                  </a:schemeClr>
                </a:solidFill>
                <a:latin typeface="Abadi"/>
              </a:rPr>
              <a:t>IBM_data_analytics_capston_final_projects</a:t>
            </a:r>
            <a:r>
              <a:rPr lang="en-US" sz="2400" dirty="0">
                <a:solidFill>
                  <a:schemeClr val="accent3">
                    <a:lumMod val="25000"/>
                  </a:schemeClr>
                </a:solidFill>
                <a:latin typeface="Abadi"/>
              </a:rPr>
              <a:t>/blob/main/notebooks/SpaceX_Machine_Learning_Prediction_Part_5-final.ipynb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lane in red circle">
            <a:extLst>
              <a:ext uri="{FF2B5EF4-FFF2-40B4-BE49-F238E27FC236}">
                <a16:creationId xmlns:a16="http://schemas.microsoft.com/office/drawing/2014/main" id="{C7FF85DE-A4BC-F408-3AFC-C5B6A398D30F}"/>
              </a:ext>
            </a:extLst>
          </p:cNvPr>
          <p:cNvPicPr>
            <a:picLocks noChangeAspect="1"/>
          </p:cNvPicPr>
          <p:nvPr/>
        </p:nvPicPr>
        <p:blipFill rotWithShape="1">
          <a:blip r:embed="rId3"/>
          <a:srcRect l="252" r="1050" b="1"/>
          <a:stretch/>
        </p:blipFill>
        <p:spPr>
          <a:xfrm>
            <a:off x="1" y="10"/>
            <a:ext cx="9669642" cy="6857990"/>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531610" y="1696278"/>
            <a:ext cx="4329086" cy="452354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itchFamily="2" charset="2"/>
              <a:buChar char="v"/>
            </a:pPr>
            <a:r>
              <a:rPr lang="en-US" sz="2300" dirty="0">
                <a:solidFill>
                  <a:schemeClr val="tx1"/>
                </a:solidFill>
                <a:latin typeface="Abadi" panose="020B0604020104020204" pitchFamily="34" charset="0"/>
              </a:rPr>
              <a:t>From EDA it can be concluded that The larger the flight amount at a launch site, the greater the success rate at a launch site. Also, Launch success rate started to increase in 2013 till 2020. </a:t>
            </a:r>
          </a:p>
          <a:p>
            <a:pPr>
              <a:spcBef>
                <a:spcPts val="1400"/>
              </a:spcBef>
              <a:buFont typeface="Wingdings" pitchFamily="2" charset="2"/>
              <a:buChar char="v"/>
            </a:pPr>
            <a:r>
              <a:rPr lang="en-US" sz="2300" dirty="0">
                <a:solidFill>
                  <a:schemeClr val="tx1"/>
                </a:solidFill>
                <a:latin typeface="Abadi" panose="020B0604020104020204" pitchFamily="34" charset="0"/>
              </a:rPr>
              <a:t> KSC LC-39A has the highest success rate.</a:t>
            </a:r>
          </a:p>
          <a:p>
            <a:pPr>
              <a:spcBef>
                <a:spcPts val="1400"/>
              </a:spcBef>
              <a:buFont typeface="Wingdings" pitchFamily="2" charset="2"/>
              <a:buChar char="v"/>
            </a:pPr>
            <a:r>
              <a:rPr lang="en-US" sz="2300" dirty="0">
                <a:solidFill>
                  <a:schemeClr val="tx1"/>
                </a:solidFill>
                <a:latin typeface="Abadi" panose="020B0604020104020204" pitchFamily="34" charset="0"/>
              </a:rPr>
              <a:t> From interactive session, the conclusion can be drawn that the Orbits ES-L1, GEO, HEO, SSO, VLEO had the most success rate. </a:t>
            </a:r>
          </a:p>
          <a:p>
            <a:pPr>
              <a:spcBef>
                <a:spcPts val="1400"/>
              </a:spcBef>
              <a:buFont typeface="Wingdings" pitchFamily="2" charset="2"/>
              <a:buChar char="v"/>
            </a:pPr>
            <a:r>
              <a:rPr lang="en-US" sz="2300" dirty="0">
                <a:solidFill>
                  <a:schemeClr val="tx1"/>
                </a:solidFill>
                <a:latin typeface="Abadi" panose="020B0604020104020204" pitchFamily="34" charset="0"/>
              </a:rPr>
              <a:t>From the predictive analysis it can be seen the classification model, </a:t>
            </a:r>
            <a:r>
              <a:rPr lang="en-US" sz="2300" dirty="0" err="1">
                <a:solidFill>
                  <a:schemeClr val="tx1"/>
                </a:solidFill>
                <a:latin typeface="Abadi" panose="020B0604020104020204" pitchFamily="34" charset="0"/>
              </a:rPr>
              <a:t>DecisionTree</a:t>
            </a:r>
            <a:r>
              <a:rPr lang="en-US" sz="2300" dirty="0">
                <a:solidFill>
                  <a:schemeClr val="tx1"/>
                </a:solidFill>
                <a:latin typeface="Abadi" panose="020B0604020104020204" pitchFamily="34" charset="0"/>
              </a:rPr>
              <a:t> has the highest success rate of 87.3%.</a:t>
            </a:r>
          </a:p>
          <a:p>
            <a:pPr>
              <a:spcBef>
                <a:spcPts val="1400"/>
              </a:spcBef>
              <a:buFont typeface="Arial" panose="020B0604020202020204" pitchFamily="34" charset="0"/>
              <a:buChar char="•"/>
            </a:pPr>
            <a:endParaRPr lang="en-US" sz="1600" dirty="0">
              <a:solidFill>
                <a:schemeClr val="tx1"/>
              </a:solidFill>
              <a:latin typeface="+mn-lt"/>
            </a:endParaRPr>
          </a:p>
          <a:p>
            <a:pPr lvl="1">
              <a:buFont typeface="Arial" panose="020B0604020202020204" pitchFamily="34" charset="0"/>
              <a:buChar char="•"/>
            </a:pPr>
            <a:endParaRPr lang="en-US" sz="1600" dirty="0">
              <a:solidFill>
                <a:schemeClr val="tx1"/>
              </a:solidFill>
              <a:latin typeface="+mn-lt"/>
            </a:endParaRPr>
          </a:p>
          <a:p>
            <a:pPr marL="457200" lvl="1">
              <a:buFont typeface="Arial" panose="020B0604020202020204" pitchFamily="34" charset="0"/>
              <a:buChar char="•"/>
            </a:pPr>
            <a:endParaRPr lang="en-US" sz="16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498972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56851" y="637762"/>
            <a:ext cx="9888496" cy="900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Flight Number vs. Launch Site</a:t>
            </a:r>
          </a:p>
        </p:txBody>
      </p:sp>
      <p:sp>
        <p:nvSpPr>
          <p:cNvPr id="14" name="Rectangle 1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7983617" y="5859666"/>
            <a:ext cx="2111489" cy="309148"/>
          </a:xfrm>
        </p:spPr>
        <p:txBody>
          <a:bodyPr/>
          <a:lstStyle/>
          <a:p>
            <a:pPr defTabSz="694944">
              <a:spcAft>
                <a:spcPts val="600"/>
              </a:spcAft>
            </a:pPr>
            <a:fld id="{5075537C-CA84-1446-933C-8E9D027F9201}" type="slidenum">
              <a:rPr lang="en-US" sz="1216" kern="1200">
                <a:solidFill>
                  <a:srgbClr val="1C7DDB"/>
                </a:solidFill>
                <a:latin typeface="Abadi" panose="020B0604020104020204" pitchFamily="34" charset="0"/>
                <a:ea typeface="+mn-ea"/>
                <a:cs typeface="+mn-cs"/>
              </a:rPr>
              <a:pPr defTabSz="694944">
                <a:spcAft>
                  <a:spcPts val="600"/>
                </a:spcAft>
              </a:pPr>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41489" y="2805294"/>
            <a:ext cx="3026713" cy="2933846"/>
          </a:xfrm>
          <a:prstGeom prst="rect">
            <a:avLst/>
          </a:prstGeom>
        </p:spPr>
        <p:txBody>
          <a:bodyPr>
            <a:normAutofit/>
          </a:bodyPr>
          <a:lstStyle/>
          <a:p>
            <a:pPr marL="173736" indent="-173736" defTabSz="694944">
              <a:lnSpc>
                <a:spcPct val="100000"/>
              </a:lnSpc>
              <a:spcBef>
                <a:spcPts val="1064"/>
              </a:spcBef>
            </a:pPr>
            <a:r>
              <a:rPr lang="en-CA" sz="1672" kern="1200">
                <a:solidFill>
                  <a:schemeClr val="accent3">
                    <a:lumMod val="25000"/>
                  </a:schemeClr>
                </a:solidFill>
                <a:latin typeface="Abadi" panose="020B0604020104020204" pitchFamily="34" charset="0"/>
                <a:ea typeface="+mn-ea"/>
                <a:cs typeface="+mn-cs"/>
              </a:rPr>
              <a:t>Show a scatter plot of Flight Number vs. Launch Site</a:t>
            </a:r>
            <a:endParaRPr lang="en-US" sz="1672" kern="1200">
              <a:solidFill>
                <a:schemeClr val="accent3">
                  <a:lumMod val="25000"/>
                </a:schemeClr>
              </a:solidFill>
              <a:latin typeface="Abadi" panose="020B0604020104020204" pitchFamily="34" charset="0"/>
              <a:ea typeface="+mn-ea"/>
              <a:cs typeface="+mn-cs"/>
            </a:endParaRPr>
          </a:p>
          <a:p>
            <a:pPr marL="173736" indent="-173736" defTabSz="694944">
              <a:lnSpc>
                <a:spcPct val="100000"/>
              </a:lnSpc>
              <a:spcBef>
                <a:spcPts val="1064"/>
              </a:spcBef>
            </a:pPr>
            <a:endParaRPr lang="en-US" sz="1672" kern="1200">
              <a:solidFill>
                <a:schemeClr val="accent3">
                  <a:lumMod val="25000"/>
                </a:schemeClr>
              </a:solidFill>
              <a:latin typeface="Abadi" panose="020B0604020104020204" pitchFamily="34" charset="0"/>
              <a:ea typeface="+mn-ea"/>
              <a:cs typeface="+mn-cs"/>
            </a:endParaRPr>
          </a:p>
          <a:p>
            <a:pPr marL="173736" indent="-173736" defTabSz="694944">
              <a:lnSpc>
                <a:spcPct val="100000"/>
              </a:lnSpc>
              <a:spcBef>
                <a:spcPts val="1064"/>
              </a:spcBef>
            </a:pPr>
            <a:r>
              <a:rPr lang="en-US" sz="1672" kern="1200">
                <a:solidFill>
                  <a:schemeClr val="accent3">
                    <a:lumMod val="25000"/>
                  </a:schemeClr>
                </a:solidFill>
                <a:latin typeface="Abadi" panose="020B0604020104020204" pitchFamily="34" charset="0"/>
                <a:ea typeface="+mn-ea"/>
                <a:cs typeface="+mn-cs"/>
              </a:rPr>
              <a:t>Show the screenshot of the</a:t>
            </a:r>
            <a:endParaRPr lang="en-US" sz="220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FC4CA5D5-F5BD-B72D-785D-99E20CFAB1AF}"/>
              </a:ext>
            </a:extLst>
          </p:cNvPr>
          <p:cNvPicPr>
            <a:picLocks noChangeAspect="1"/>
          </p:cNvPicPr>
          <p:nvPr/>
        </p:nvPicPr>
        <p:blipFill>
          <a:blip r:embed="rId2"/>
          <a:stretch>
            <a:fillRect/>
          </a:stretch>
        </p:blipFill>
        <p:spPr>
          <a:xfrm>
            <a:off x="1683609" y="2175656"/>
            <a:ext cx="8647241" cy="2238020"/>
          </a:xfrm>
          <a:prstGeom prst="rect">
            <a:avLst/>
          </a:prstGeom>
        </p:spPr>
      </p:pic>
      <p:sp>
        <p:nvSpPr>
          <p:cNvPr id="6" name="TextBox 5">
            <a:extLst>
              <a:ext uri="{FF2B5EF4-FFF2-40B4-BE49-F238E27FC236}">
                <a16:creationId xmlns:a16="http://schemas.microsoft.com/office/drawing/2014/main" id="{4455E035-27EA-8EC6-B8A5-AED444FD22B0}"/>
              </a:ext>
            </a:extLst>
          </p:cNvPr>
          <p:cNvSpPr txBox="1"/>
          <p:nvPr/>
        </p:nvSpPr>
        <p:spPr>
          <a:xfrm>
            <a:off x="1683610" y="4679623"/>
            <a:ext cx="8833685" cy="1061829"/>
          </a:xfrm>
          <a:prstGeom prst="rect">
            <a:avLst/>
          </a:prstGeom>
          <a:noFill/>
        </p:spPr>
        <p:txBody>
          <a:bodyPr wrap="square" rtlCol="0">
            <a:spAutoFit/>
          </a:bodyPr>
          <a:lstStyle/>
          <a:p>
            <a:pPr marL="260604" indent="-260604" defTabSz="694944">
              <a:spcAft>
                <a:spcPts val="600"/>
              </a:spcAft>
              <a:buFont typeface="Wingdings" pitchFamily="2" charset="2"/>
              <a:buChar char="v"/>
            </a:pPr>
            <a:r>
              <a:rPr lang="en-US" sz="2000" kern="1200" dirty="0">
                <a:solidFill>
                  <a:schemeClr val="tx1"/>
                </a:solidFill>
                <a:latin typeface="Abadi" panose="020B0604020104020204" pitchFamily="34" charset="0"/>
                <a:ea typeface="+mn-ea"/>
                <a:cs typeface="+mn-cs"/>
              </a:rPr>
              <a:t>The plot led us to the conclusion that a launch site's success rate increases with the size of the flight quantity.</a:t>
            </a:r>
          </a:p>
          <a:p>
            <a:pPr>
              <a:spcAft>
                <a:spcPts val="600"/>
              </a:spcAft>
            </a:pPr>
            <a:endParaRPr lang="en-US"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56851" y="637762"/>
            <a:ext cx="9888496" cy="900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Payload vs. Launch Site</a:t>
            </a:r>
          </a:p>
        </p:txBody>
      </p:sp>
      <p:sp>
        <p:nvSpPr>
          <p:cNvPr id="14" name="Rectangle 1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158207" y="5855514"/>
            <a:ext cx="2139849" cy="313300"/>
          </a:xfrm>
        </p:spPr>
        <p:txBody>
          <a:bodyPr/>
          <a:lstStyle/>
          <a:p>
            <a:pPr defTabSz="713232">
              <a:spcAft>
                <a:spcPts val="600"/>
              </a:spcAft>
            </a:pPr>
            <a:fld id="{5075537C-CA84-1446-933C-8E9D027F9201}" type="slidenum">
              <a:rPr lang="en-US" sz="1248" kern="1200">
                <a:solidFill>
                  <a:srgbClr val="1C7DDB"/>
                </a:solidFill>
                <a:latin typeface="Abadi" panose="020B0604020104020204" pitchFamily="34" charset="0"/>
                <a:ea typeface="+mn-ea"/>
                <a:cs typeface="+mn-cs"/>
              </a:rPr>
              <a:pPr defTabSz="713232">
                <a:spcAft>
                  <a:spcPts val="600"/>
                </a:spcAft>
              </a:pPr>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60848" y="2261336"/>
            <a:ext cx="8337207" cy="3481672"/>
          </a:xfrm>
          <a:prstGeom prst="rect">
            <a:avLst/>
          </a:prstGeom>
        </p:spPr>
        <p:txBody>
          <a:bodyPr>
            <a:normAutofit/>
          </a:bodyPr>
          <a:lstStyle/>
          <a:p>
            <a:pPr marL="178308" indent="-178308" defTabSz="713232">
              <a:lnSpc>
                <a:spcPct val="100000"/>
              </a:lnSpc>
              <a:spcBef>
                <a:spcPts val="1092"/>
              </a:spcBef>
            </a:pPr>
            <a:r>
              <a:rPr lang="en-CA" sz="1716" kern="1200">
                <a:solidFill>
                  <a:schemeClr val="accent3">
                    <a:lumMod val="25000"/>
                  </a:schemeClr>
                </a:solidFill>
                <a:latin typeface="Abadi" panose="020B0604020104020204" pitchFamily="34" charset="0"/>
                <a:ea typeface="+mn-ea"/>
                <a:cs typeface="+mn-cs"/>
              </a:rPr>
              <a:t>Show a scatter plot of Payload vs. Launch Site</a:t>
            </a:r>
            <a:endParaRPr lang="en-US" sz="1716" kern="1200">
              <a:solidFill>
                <a:schemeClr val="accent3">
                  <a:lumMod val="25000"/>
                </a:schemeClr>
              </a:solidFill>
              <a:latin typeface="Abadi" panose="020B0604020104020204" pitchFamily="34" charset="0"/>
              <a:ea typeface="+mn-ea"/>
              <a:cs typeface="+mn-cs"/>
            </a:endParaRPr>
          </a:p>
          <a:p>
            <a:pPr marL="178308" indent="-178308" defTabSz="713232">
              <a:lnSpc>
                <a:spcPct val="100000"/>
              </a:lnSpc>
              <a:spcBef>
                <a:spcPts val="1092"/>
              </a:spcBef>
            </a:pPr>
            <a:endParaRPr lang="en-US" sz="1716" kern="1200">
              <a:solidFill>
                <a:schemeClr val="accent3">
                  <a:lumMod val="25000"/>
                </a:schemeClr>
              </a:solidFill>
              <a:latin typeface="Abadi" panose="020B0604020104020204" pitchFamily="34" charset="0"/>
              <a:ea typeface="+mn-ea"/>
              <a:cs typeface="+mn-cs"/>
            </a:endParaRPr>
          </a:p>
          <a:p>
            <a:pPr marL="178308" indent="-178308" defTabSz="713232">
              <a:lnSpc>
                <a:spcPct val="100000"/>
              </a:lnSpc>
              <a:spcBef>
                <a:spcPts val="1092"/>
              </a:spcBef>
            </a:pPr>
            <a:r>
              <a:rPr lang="en-US" sz="1716" kern="1200">
                <a:solidFill>
                  <a:schemeClr val="accent3">
                    <a:lumMod val="25000"/>
                  </a:schemeClr>
                </a:solidFill>
                <a:latin typeface="Abadi" panose="020B0604020104020204" pitchFamily="34" charset="0"/>
                <a:ea typeface="+mn-ea"/>
                <a:cs typeface="+mn-cs"/>
              </a:rPr>
              <a:t>Show the screenshot of the scatter plot with explanations</a:t>
            </a:r>
            <a:endParaRPr lang="en-US" sz="220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7CB91571-5F80-5660-C84F-7A848BF09BE1}"/>
              </a:ext>
            </a:extLst>
          </p:cNvPr>
          <p:cNvPicPr>
            <a:picLocks noChangeAspect="1"/>
          </p:cNvPicPr>
          <p:nvPr/>
        </p:nvPicPr>
        <p:blipFill>
          <a:blip r:embed="rId2"/>
          <a:stretch>
            <a:fillRect/>
          </a:stretch>
        </p:blipFill>
        <p:spPr>
          <a:xfrm>
            <a:off x="1696278" y="1820207"/>
            <a:ext cx="9630992" cy="2724906"/>
          </a:xfrm>
          <a:prstGeom prst="rect">
            <a:avLst/>
          </a:prstGeom>
        </p:spPr>
      </p:pic>
      <p:sp>
        <p:nvSpPr>
          <p:cNvPr id="6" name="TextBox 5">
            <a:extLst>
              <a:ext uri="{FF2B5EF4-FFF2-40B4-BE49-F238E27FC236}">
                <a16:creationId xmlns:a16="http://schemas.microsoft.com/office/drawing/2014/main" id="{9FD0A2F1-F669-C1E2-C3A3-C0715979C88F}"/>
              </a:ext>
            </a:extLst>
          </p:cNvPr>
          <p:cNvSpPr txBox="1"/>
          <p:nvPr/>
        </p:nvSpPr>
        <p:spPr>
          <a:xfrm>
            <a:off x="1439021" y="5022939"/>
            <a:ext cx="7939151" cy="707886"/>
          </a:xfrm>
          <a:prstGeom prst="rect">
            <a:avLst/>
          </a:prstGeom>
          <a:noFill/>
        </p:spPr>
        <p:txBody>
          <a:bodyPr wrap="square" rtlCol="0">
            <a:spAutoFit/>
          </a:bodyPr>
          <a:lstStyle/>
          <a:p>
            <a:pPr marL="267462" indent="-267462" defTabSz="713232">
              <a:spcAft>
                <a:spcPts val="600"/>
              </a:spcAft>
              <a:buFont typeface="Wingdings" pitchFamily="2" charset="2"/>
              <a:buChar char="v"/>
            </a:pPr>
            <a:r>
              <a:rPr lang="en-US" sz="2000" kern="1200" dirty="0">
                <a:solidFill>
                  <a:schemeClr val="tx1"/>
                </a:solidFill>
                <a:latin typeface="Abadi" panose="020B0604020104020204" pitchFamily="34" charset="0"/>
                <a:ea typeface="+mn-ea"/>
                <a:cs typeface="+mn-cs"/>
              </a:rPr>
              <a:t>It can be concluded that higher the  payload mass of the </a:t>
            </a:r>
            <a:r>
              <a:rPr lang="en-US" sz="2000" kern="1200" dirty="0" err="1">
                <a:solidFill>
                  <a:schemeClr val="tx1"/>
                </a:solidFill>
                <a:latin typeface="Abadi" panose="020B0604020104020204" pitchFamily="34" charset="0"/>
                <a:ea typeface="+mn-ea"/>
                <a:cs typeface="+mn-cs"/>
              </a:rPr>
              <a:t>launchsite</a:t>
            </a:r>
            <a:r>
              <a:rPr lang="en-US" sz="2000" kern="1200" dirty="0">
                <a:solidFill>
                  <a:schemeClr val="tx1"/>
                </a:solidFill>
                <a:latin typeface="Abadi" panose="020B0604020104020204" pitchFamily="34" charset="0"/>
                <a:ea typeface="+mn-ea"/>
                <a:cs typeface="+mn-cs"/>
              </a:rPr>
              <a:t> CCAFS SLC 40, greater is the success probability of the rocket. </a:t>
            </a:r>
            <a:endParaRPr lang="en-US" sz="20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56851" y="637762"/>
            <a:ext cx="9888496" cy="900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Success Rate vs. Orbit Type</a:t>
            </a:r>
          </a:p>
        </p:txBody>
      </p:sp>
      <p:sp>
        <p:nvSpPr>
          <p:cNvPr id="14" name="Rectangle 1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7979752" y="5552433"/>
            <a:ext cx="1982210" cy="290220"/>
          </a:xfrm>
        </p:spPr>
        <p:txBody>
          <a:bodyPr/>
          <a:lstStyle/>
          <a:p>
            <a:pPr defTabSz="658368">
              <a:spcAft>
                <a:spcPts val="600"/>
              </a:spcAft>
            </a:pPr>
            <a:fld id="{5075537C-CA84-1446-933C-8E9D027F9201}" type="slidenum">
              <a:rPr lang="en-US" sz="1152" kern="1200">
                <a:solidFill>
                  <a:srgbClr val="1C7DDB"/>
                </a:solidFill>
                <a:latin typeface="Abadi" panose="020B0604020104020204" pitchFamily="34" charset="0"/>
                <a:ea typeface="+mn-ea"/>
                <a:cs typeface="+mn-cs"/>
              </a:rPr>
              <a:pPr defTabSz="658368">
                <a:spcAft>
                  <a:spcPts val="600"/>
                </a:spcAft>
              </a:pPr>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31235" y="2027584"/>
            <a:ext cx="8530726" cy="3429562"/>
          </a:xfrm>
          <a:prstGeom prst="rect">
            <a:avLst/>
          </a:prstGeom>
        </p:spPr>
        <p:txBody>
          <a:bodyPr>
            <a:normAutofit/>
          </a:bodyPr>
          <a:lstStyle/>
          <a:p>
            <a:pPr marL="164592" indent="-164592" defTabSz="658368">
              <a:lnSpc>
                <a:spcPct val="100000"/>
              </a:lnSpc>
              <a:spcBef>
                <a:spcPts val="1008"/>
              </a:spcBef>
            </a:pPr>
            <a:r>
              <a:rPr lang="en-CA" sz="1584" kern="1200" dirty="0">
                <a:solidFill>
                  <a:schemeClr val="accent3">
                    <a:lumMod val="25000"/>
                  </a:schemeClr>
                </a:solidFill>
                <a:latin typeface="Abadi" panose="020B0604020104020204" pitchFamily="34" charset="0"/>
                <a:ea typeface="+mn-ea"/>
                <a:cs typeface="+mn-cs"/>
              </a:rPr>
              <a:t>Show a </a:t>
            </a:r>
            <a:r>
              <a:rPr lang="en-US" sz="1584" kern="1200" dirty="0">
                <a:solidFill>
                  <a:schemeClr val="accent3">
                    <a:lumMod val="25000"/>
                  </a:schemeClr>
                </a:solidFill>
                <a:latin typeface="Abadi" panose="020B0604020104020204" pitchFamily="34" charset="0"/>
                <a:ea typeface="+mn-ea"/>
                <a:cs typeface="+mn-cs"/>
              </a:rPr>
              <a:t>bar chart for the success rate of each orbit type</a:t>
            </a:r>
          </a:p>
          <a:p>
            <a:pPr marL="164592" indent="-164592" defTabSz="658368">
              <a:lnSpc>
                <a:spcPct val="100000"/>
              </a:lnSpc>
              <a:spcBef>
                <a:spcPts val="1008"/>
              </a:spcBef>
            </a:pPr>
            <a:endParaRPr lang="en-US" sz="1584" kern="1200" dirty="0">
              <a:solidFill>
                <a:schemeClr val="accent3">
                  <a:lumMod val="25000"/>
                </a:schemeClr>
              </a:solidFill>
              <a:latin typeface="Abadi" panose="020B0604020104020204" pitchFamily="34" charset="0"/>
              <a:ea typeface="+mn-ea"/>
              <a:cs typeface="+mn-cs"/>
            </a:endParaRPr>
          </a:p>
          <a:p>
            <a:pPr marL="164592" indent="-164592" defTabSz="658368">
              <a:lnSpc>
                <a:spcPct val="100000"/>
              </a:lnSpc>
              <a:spcBef>
                <a:spcPts val="1008"/>
              </a:spcBef>
            </a:pPr>
            <a:r>
              <a:rPr lang="en-US" sz="1584" kern="1200" dirty="0">
                <a:solidFill>
                  <a:schemeClr val="accent3">
                    <a:lumMod val="25000"/>
                  </a:schemeClr>
                </a:solidFill>
                <a:latin typeface="Abadi" panose="020B0604020104020204" pitchFamily="34" charset="0"/>
                <a:ea typeface="+mn-ea"/>
                <a:cs typeface="+mn-cs"/>
              </a:rPr>
              <a:t>Show the screenshot of the scatter plot with explanations</a:t>
            </a:r>
            <a:endParaRPr lang="en-US" sz="22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374FE901-EB16-7475-934A-C1F3183F8EB8}"/>
              </a:ext>
            </a:extLst>
          </p:cNvPr>
          <p:cNvPicPr>
            <a:picLocks noChangeAspect="1"/>
          </p:cNvPicPr>
          <p:nvPr/>
        </p:nvPicPr>
        <p:blipFill>
          <a:blip r:embed="rId2"/>
          <a:stretch>
            <a:fillRect/>
          </a:stretch>
        </p:blipFill>
        <p:spPr>
          <a:xfrm>
            <a:off x="1431225" y="2008118"/>
            <a:ext cx="6917645" cy="3051747"/>
          </a:xfrm>
          <a:prstGeom prst="rect">
            <a:avLst/>
          </a:prstGeom>
        </p:spPr>
      </p:pic>
      <p:sp>
        <p:nvSpPr>
          <p:cNvPr id="6" name="TextBox 5">
            <a:extLst>
              <a:ext uri="{FF2B5EF4-FFF2-40B4-BE49-F238E27FC236}">
                <a16:creationId xmlns:a16="http://schemas.microsoft.com/office/drawing/2014/main" id="{E8A6A9AC-21A6-78E5-3596-544E3E9E6F23}"/>
              </a:ext>
            </a:extLst>
          </p:cNvPr>
          <p:cNvSpPr txBox="1"/>
          <p:nvPr/>
        </p:nvSpPr>
        <p:spPr>
          <a:xfrm>
            <a:off x="1395747" y="5454396"/>
            <a:ext cx="7403696" cy="1061829"/>
          </a:xfrm>
          <a:prstGeom prst="rect">
            <a:avLst/>
          </a:prstGeom>
          <a:noFill/>
        </p:spPr>
        <p:txBody>
          <a:bodyPr wrap="square" rtlCol="0">
            <a:spAutoFit/>
          </a:bodyPr>
          <a:lstStyle/>
          <a:p>
            <a:pPr marL="246888" indent="-246888" defTabSz="658368">
              <a:spcAft>
                <a:spcPts val="600"/>
              </a:spcAft>
              <a:buFont typeface="Wingdings" pitchFamily="2" charset="2"/>
              <a:buChar char="v"/>
            </a:pPr>
            <a:r>
              <a:rPr lang="en-US" sz="2000" kern="1200" dirty="0">
                <a:solidFill>
                  <a:schemeClr val="tx1"/>
                </a:solidFill>
                <a:latin typeface="Abadi" panose="020B0604020104020204" pitchFamily="34" charset="0"/>
                <a:ea typeface="+mn-ea"/>
                <a:cs typeface="+mn-cs"/>
              </a:rPr>
              <a:t>From the plot, we can see that ES-L1, GEO, HEO, SSO, VLEO had the most success rate</a:t>
            </a:r>
            <a:r>
              <a:rPr lang="en-US" sz="1440" kern="1200" dirty="0">
                <a:solidFill>
                  <a:schemeClr val="tx1"/>
                </a:solidFill>
                <a:latin typeface="Abadi" panose="020B0604020104020204" pitchFamily="34" charset="0"/>
                <a:ea typeface="+mn-ea"/>
                <a:cs typeface="+mn-cs"/>
              </a:rPr>
              <a:t>.</a:t>
            </a:r>
          </a:p>
          <a:p>
            <a:pPr>
              <a:spcAft>
                <a:spcPts val="600"/>
              </a:spcAft>
            </a:pPr>
            <a:endParaRPr lang="en-U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4" name="Group 13">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5" name="Rectangle 14">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43000" y="990599"/>
            <a:ext cx="9906000" cy="685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Flight Number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7806650" y="5582374"/>
            <a:ext cx="1971511" cy="288653"/>
          </a:xfrm>
        </p:spPr>
        <p:txBody>
          <a:bodyPr/>
          <a:lstStyle/>
          <a:p>
            <a:pPr defTabSz="649224">
              <a:spcAft>
                <a:spcPts val="600"/>
              </a:spcAft>
            </a:pPr>
            <a:fld id="{5075537C-CA84-1446-933C-8E9D027F9201}" type="slidenum">
              <a:rPr lang="en-US" sz="1136" kern="1200">
                <a:solidFill>
                  <a:srgbClr val="1C7DDB"/>
                </a:solidFill>
                <a:latin typeface="Abadi" panose="020B0604020104020204" pitchFamily="34" charset="0"/>
                <a:ea typeface="+mn-ea"/>
                <a:cs typeface="+mn-cs"/>
              </a:rPr>
              <a:pPr defTabSz="649224">
                <a:spcAft>
                  <a:spcPts val="600"/>
                </a:spcAft>
              </a:pPr>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96827" y="2223323"/>
            <a:ext cx="8094581" cy="3255395"/>
          </a:xfrm>
          <a:prstGeom prst="rect">
            <a:avLst/>
          </a:prstGeom>
        </p:spPr>
        <p:txBody>
          <a:bodyPr>
            <a:normAutofit/>
          </a:bodyPr>
          <a:lstStyle/>
          <a:p>
            <a:pPr marL="162306" indent="-162306" defTabSz="649224">
              <a:lnSpc>
                <a:spcPct val="100000"/>
              </a:lnSpc>
              <a:spcBef>
                <a:spcPts val="994"/>
              </a:spcBef>
            </a:pPr>
            <a:r>
              <a:rPr lang="en-CA" sz="1562" kern="1200">
                <a:solidFill>
                  <a:schemeClr val="accent3">
                    <a:lumMod val="25000"/>
                  </a:schemeClr>
                </a:solidFill>
                <a:latin typeface="Abadi" panose="020B0604020104020204" pitchFamily="34" charset="0"/>
                <a:ea typeface="+mn-ea"/>
                <a:cs typeface="+mn-cs"/>
              </a:rPr>
              <a:t>Show a </a:t>
            </a:r>
            <a:r>
              <a:rPr lang="en-US" sz="1562" kern="1200">
                <a:solidFill>
                  <a:schemeClr val="accent3">
                    <a:lumMod val="25000"/>
                  </a:schemeClr>
                </a:solidFill>
                <a:latin typeface="Abadi" panose="020B0604020104020204" pitchFamily="34" charset="0"/>
                <a:ea typeface="+mn-ea"/>
                <a:cs typeface="+mn-cs"/>
              </a:rPr>
              <a:t>scatter point of Flight number vs. Orbit type</a:t>
            </a:r>
          </a:p>
          <a:p>
            <a:pPr marL="162306" indent="-162306" defTabSz="649224">
              <a:lnSpc>
                <a:spcPct val="100000"/>
              </a:lnSpc>
              <a:spcBef>
                <a:spcPts val="994"/>
              </a:spcBef>
            </a:pPr>
            <a:endParaRPr lang="en-US" sz="1562" kern="1200">
              <a:solidFill>
                <a:schemeClr val="accent3">
                  <a:lumMod val="25000"/>
                </a:schemeClr>
              </a:solidFill>
              <a:latin typeface="Abadi" panose="020B0604020104020204" pitchFamily="34" charset="0"/>
              <a:ea typeface="+mn-ea"/>
              <a:cs typeface="+mn-cs"/>
            </a:endParaRPr>
          </a:p>
          <a:p>
            <a:pPr marL="162306" indent="-162306" defTabSz="649224">
              <a:lnSpc>
                <a:spcPct val="100000"/>
              </a:lnSpc>
              <a:spcBef>
                <a:spcPts val="994"/>
              </a:spcBef>
            </a:pPr>
            <a:r>
              <a:rPr lang="en-US" sz="1562" kern="1200">
                <a:solidFill>
                  <a:schemeClr val="accent3">
                    <a:lumMod val="25000"/>
                  </a:schemeClr>
                </a:solidFill>
                <a:latin typeface="Abadi" panose="020B0604020104020204" pitchFamily="34" charset="0"/>
                <a:ea typeface="+mn-ea"/>
                <a:cs typeface="+mn-cs"/>
              </a:rPr>
              <a:t>Show the screenshot of the scatter plot with explanations</a:t>
            </a:r>
            <a:endParaRPr lang="en-US" sz="220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DBAE789B-C198-79A4-3DA7-DC41CEA3C173}"/>
              </a:ext>
            </a:extLst>
          </p:cNvPr>
          <p:cNvPicPr>
            <a:picLocks noChangeAspect="1"/>
          </p:cNvPicPr>
          <p:nvPr/>
        </p:nvPicPr>
        <p:blipFill>
          <a:blip r:embed="rId2"/>
          <a:stretch>
            <a:fillRect/>
          </a:stretch>
        </p:blipFill>
        <p:spPr>
          <a:xfrm>
            <a:off x="2096827" y="2137228"/>
            <a:ext cx="7479098" cy="1905218"/>
          </a:xfrm>
          <a:prstGeom prst="rect">
            <a:avLst/>
          </a:prstGeom>
        </p:spPr>
      </p:pic>
      <p:sp>
        <p:nvSpPr>
          <p:cNvPr id="6" name="TextBox 5">
            <a:extLst>
              <a:ext uri="{FF2B5EF4-FFF2-40B4-BE49-F238E27FC236}">
                <a16:creationId xmlns:a16="http://schemas.microsoft.com/office/drawing/2014/main" id="{3DC26AE5-FA8C-402A-C65C-B69C477D202B}"/>
              </a:ext>
            </a:extLst>
          </p:cNvPr>
          <p:cNvSpPr txBox="1"/>
          <p:nvPr/>
        </p:nvSpPr>
        <p:spPr>
          <a:xfrm>
            <a:off x="2000591" y="4480560"/>
            <a:ext cx="7086010" cy="1677382"/>
          </a:xfrm>
          <a:prstGeom prst="rect">
            <a:avLst/>
          </a:prstGeom>
          <a:noFill/>
        </p:spPr>
        <p:txBody>
          <a:bodyPr wrap="square" rtlCol="0">
            <a:spAutoFit/>
          </a:bodyPr>
          <a:lstStyle/>
          <a:p>
            <a:pPr marL="243459" indent="-243459" defTabSz="649224">
              <a:spcAft>
                <a:spcPts val="600"/>
              </a:spcAft>
              <a:buFont typeface="Wingdings" pitchFamily="2" charset="2"/>
              <a:buChar char="v"/>
            </a:pPr>
            <a:r>
              <a:rPr lang="en-US" sz="2000" kern="1200" dirty="0">
                <a:solidFill>
                  <a:schemeClr val="tx1"/>
                </a:solidFill>
                <a:latin typeface="Abadi" panose="020B0604020104020204" pitchFamily="34" charset="0"/>
                <a:ea typeface="+mn-ea"/>
                <a:cs typeface="+mn-cs"/>
              </a:rPr>
              <a:t>The plot of the Flight Number versus Orbit type is shown below. We note that success in the LEO orbit is correlated with the number of flights, however there is no correlation between the number of flights and the GTO orbit. </a:t>
            </a:r>
          </a:p>
          <a:p>
            <a:pPr>
              <a:spcAft>
                <a:spcPts val="600"/>
              </a:spcAft>
            </a:pPr>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91966" y="905011"/>
            <a:ext cx="3629555" cy="18891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pPr>
            <a:fld id="{5075537C-CA84-1446-933C-8E9D027F9201}" type="slidenum">
              <a:rPr lang="en-US" sz="900">
                <a:solidFill>
                  <a:schemeClr val="tx1">
                    <a:alpha val="70000"/>
                  </a:schemeClr>
                </a:solidFill>
                <a:latin typeface="+mn-lt"/>
              </a:rPr>
              <a:pPr algn="ctr">
                <a:spcAft>
                  <a:spcPts val="600"/>
                </a:spcAft>
              </a:pPr>
              <a:t>22</a:t>
            </a:fld>
            <a:endParaRPr lang="en-US" sz="900">
              <a:solidFill>
                <a:schemeClr val="tx1">
                  <a:alpha val="70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91966" y="2965592"/>
            <a:ext cx="3629555" cy="2987397"/>
          </a:xfrm>
          <a:prstGeom prst="rect">
            <a:avLst/>
          </a:prstGeom>
        </p:spPr>
        <p:txBody>
          <a:bodyPr vert="horz" lIns="91440" tIns="45720" rIns="91440" bIns="45720" rtlCol="0">
            <a:normAutofit/>
          </a:bodyPr>
          <a:lstStyle/>
          <a:p>
            <a:pPr marL="0" indent="0">
              <a:spcBef>
                <a:spcPts val="1400"/>
              </a:spcBef>
              <a:buNone/>
            </a:pPr>
            <a:endParaRPr lang="en-US" sz="1300" dirty="0"/>
          </a:p>
          <a:p>
            <a:pPr>
              <a:spcBef>
                <a:spcPts val="1400"/>
              </a:spcBef>
            </a:pPr>
            <a:r>
              <a:rPr lang="en-US" sz="2000" dirty="0"/>
              <a:t>We can see that successful landings with heavier payloads tend to occur more frequently in PO, LEO, and ISS orbits.</a:t>
            </a:r>
          </a:p>
          <a:p>
            <a:pPr>
              <a:spcBef>
                <a:spcPts val="1400"/>
              </a:spcBef>
            </a:pPr>
            <a:endParaRPr lang="en-US" sz="1300" dirty="0"/>
          </a:p>
        </p:txBody>
      </p:sp>
      <p:pic>
        <p:nvPicPr>
          <p:cNvPr id="2" name="Picture 1">
            <a:extLst>
              <a:ext uri="{FF2B5EF4-FFF2-40B4-BE49-F238E27FC236}">
                <a16:creationId xmlns:a16="http://schemas.microsoft.com/office/drawing/2014/main" id="{C761433F-4871-CB7B-050F-787E3F0F0359}"/>
              </a:ext>
            </a:extLst>
          </p:cNvPr>
          <p:cNvPicPr>
            <a:picLocks noChangeAspect="1"/>
          </p:cNvPicPr>
          <p:nvPr/>
        </p:nvPicPr>
        <p:blipFill>
          <a:blip r:embed="rId3"/>
          <a:stretch>
            <a:fillRect/>
          </a:stretch>
        </p:blipFill>
        <p:spPr>
          <a:xfrm>
            <a:off x="4962431" y="2305879"/>
            <a:ext cx="6339880" cy="22131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191966" y="905011"/>
            <a:ext cx="3629555" cy="18891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pPr>
            <a:fld id="{5075537C-CA84-1446-933C-8E9D027F9201}" type="slidenum">
              <a:rPr lang="en-US" sz="900">
                <a:solidFill>
                  <a:schemeClr val="tx1">
                    <a:alpha val="70000"/>
                  </a:schemeClr>
                </a:solidFill>
                <a:latin typeface="+mn-lt"/>
              </a:rPr>
              <a:pPr algn="ctr">
                <a:spcAft>
                  <a:spcPts val="600"/>
                </a:spcAft>
              </a:pPr>
              <a:t>23</a:t>
            </a:fld>
            <a:endParaRPr lang="en-US" sz="900">
              <a:solidFill>
                <a:schemeClr val="tx1">
                  <a:alpha val="70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91966" y="2965592"/>
            <a:ext cx="3629555" cy="2987397"/>
          </a:xfrm>
          <a:prstGeom prst="rect">
            <a:avLst/>
          </a:prstGeom>
        </p:spPr>
        <p:txBody>
          <a:bodyPr vert="horz" lIns="91440" tIns="45720" rIns="91440" bIns="45720" rtlCol="0">
            <a:normAutofit/>
          </a:bodyPr>
          <a:lstStyle/>
          <a:p>
            <a:pPr>
              <a:spcBef>
                <a:spcPts val="1400"/>
              </a:spcBef>
            </a:pPr>
            <a:r>
              <a:rPr lang="en-US" sz="1000" dirty="0"/>
              <a:t>Show a line chart of yearly average success rate</a:t>
            </a:r>
          </a:p>
          <a:p>
            <a:pPr>
              <a:spcBef>
                <a:spcPts val="1400"/>
              </a:spcBef>
            </a:pPr>
            <a:endParaRPr lang="en-US" sz="1000" dirty="0"/>
          </a:p>
          <a:p>
            <a:pPr>
              <a:spcBef>
                <a:spcPts val="1400"/>
              </a:spcBef>
            </a:pPr>
            <a:endParaRPr lang="en-US" sz="1000" dirty="0"/>
          </a:p>
          <a:p>
            <a:pPr>
              <a:spcBef>
                <a:spcPts val="1400"/>
              </a:spcBef>
            </a:pPr>
            <a:endParaRPr lang="en-US" sz="1000" dirty="0"/>
          </a:p>
          <a:p>
            <a:pPr>
              <a:spcBef>
                <a:spcPts val="1400"/>
              </a:spcBef>
            </a:pPr>
            <a:endParaRPr lang="en-US" sz="1000" dirty="0"/>
          </a:p>
          <a:p>
            <a:pPr>
              <a:spcBef>
                <a:spcPts val="1400"/>
              </a:spcBef>
            </a:pPr>
            <a:endParaRPr lang="en-US" sz="1000" dirty="0"/>
          </a:p>
          <a:p>
            <a:pPr>
              <a:spcBef>
                <a:spcPts val="1400"/>
              </a:spcBef>
            </a:pPr>
            <a:endParaRPr lang="en-US" sz="1000" dirty="0"/>
          </a:p>
          <a:p>
            <a:pPr>
              <a:spcBef>
                <a:spcPts val="1400"/>
              </a:spcBef>
            </a:pPr>
            <a:endParaRPr lang="en-US" sz="1000" dirty="0"/>
          </a:p>
          <a:p>
            <a:pPr>
              <a:spcBef>
                <a:spcPts val="1400"/>
              </a:spcBef>
            </a:pPr>
            <a:r>
              <a:rPr lang="en-US" sz="1000" dirty="0"/>
              <a:t>The plot reveals that the success rate has been rising since 2013 and will continue to do so until 2020.</a:t>
            </a:r>
          </a:p>
        </p:txBody>
      </p:sp>
      <p:pic>
        <p:nvPicPr>
          <p:cNvPr id="2" name="Picture 1">
            <a:extLst>
              <a:ext uri="{FF2B5EF4-FFF2-40B4-BE49-F238E27FC236}">
                <a16:creationId xmlns:a16="http://schemas.microsoft.com/office/drawing/2014/main" id="{8CA1A239-F945-C21D-E8D7-E1D06478CBE9}"/>
              </a:ext>
            </a:extLst>
          </p:cNvPr>
          <p:cNvPicPr>
            <a:picLocks noChangeAspect="1"/>
          </p:cNvPicPr>
          <p:nvPr/>
        </p:nvPicPr>
        <p:blipFill>
          <a:blip r:embed="rId3"/>
          <a:stretch>
            <a:fillRect/>
          </a:stretch>
        </p:blipFill>
        <p:spPr>
          <a:xfrm>
            <a:off x="5359151" y="1790953"/>
            <a:ext cx="6107166" cy="326733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597016" y="905011"/>
            <a:ext cx="4589328" cy="18891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pPr>
            <a:fld id="{5075537C-CA84-1446-933C-8E9D027F9201}" type="slidenum">
              <a:rPr lang="en-US" sz="900">
                <a:solidFill>
                  <a:schemeClr val="tx1">
                    <a:alpha val="70000"/>
                  </a:schemeClr>
                </a:solidFill>
                <a:latin typeface="+mn-lt"/>
              </a:rPr>
              <a:pPr algn="ctr">
                <a:spcAft>
                  <a:spcPts val="600"/>
                </a:spcAft>
              </a:pPr>
              <a:t>24</a:t>
            </a:fld>
            <a:endParaRPr lang="en-US" sz="900">
              <a:solidFill>
                <a:schemeClr val="tx1">
                  <a:alpha val="70000"/>
                </a:schemeClr>
              </a:solidFill>
              <a:latin typeface="+mn-lt"/>
            </a:endParaRPr>
          </a:p>
        </p:txBody>
      </p:sp>
      <p:pic>
        <p:nvPicPr>
          <p:cNvPr id="2" name="Picture 1">
            <a:extLst>
              <a:ext uri="{FF2B5EF4-FFF2-40B4-BE49-F238E27FC236}">
                <a16:creationId xmlns:a16="http://schemas.microsoft.com/office/drawing/2014/main" id="{A4DE567D-CB67-4A38-409A-556159D0BF12}"/>
              </a:ext>
            </a:extLst>
          </p:cNvPr>
          <p:cNvPicPr>
            <a:picLocks noChangeAspect="1"/>
          </p:cNvPicPr>
          <p:nvPr/>
        </p:nvPicPr>
        <p:blipFill>
          <a:blip r:embed="rId3"/>
          <a:stretch>
            <a:fillRect/>
          </a:stretch>
        </p:blipFill>
        <p:spPr>
          <a:xfrm>
            <a:off x="720807" y="1879218"/>
            <a:ext cx="5468347" cy="309080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97016" y="2965592"/>
            <a:ext cx="4589328" cy="2987397"/>
          </a:xfrm>
          <a:prstGeom prst="rect">
            <a:avLst/>
          </a:prstGeom>
        </p:spPr>
        <p:txBody>
          <a:bodyPr vert="horz" lIns="91440" tIns="45720" rIns="91440" bIns="45720" rtlCol="0">
            <a:normAutofit/>
          </a:bodyPr>
          <a:lstStyle/>
          <a:p>
            <a:pPr>
              <a:spcBef>
                <a:spcPts val="1400"/>
              </a:spcBef>
            </a:pPr>
            <a:r>
              <a:rPr lang="en-US" sz="1300"/>
              <a:t>Find the names of the unique launch sites</a:t>
            </a:r>
          </a:p>
          <a:p>
            <a:pPr>
              <a:spcBef>
                <a:spcPts val="1400"/>
              </a:spcBef>
            </a:pPr>
            <a:endParaRPr lang="en-US" sz="1300"/>
          </a:p>
          <a:p>
            <a:pPr>
              <a:spcBef>
                <a:spcPts val="1400"/>
              </a:spcBef>
            </a:pPr>
            <a:endParaRPr lang="en-US" sz="1300"/>
          </a:p>
          <a:p>
            <a:pPr>
              <a:spcBef>
                <a:spcPts val="1400"/>
              </a:spcBef>
            </a:pPr>
            <a:endParaRPr lang="en-US" sz="1300"/>
          </a:p>
          <a:p>
            <a:pPr>
              <a:spcBef>
                <a:spcPts val="1400"/>
              </a:spcBef>
            </a:pPr>
            <a:endParaRPr lang="en-US" sz="1300"/>
          </a:p>
          <a:p>
            <a:pPr>
              <a:spcBef>
                <a:spcPts val="1400"/>
              </a:spcBef>
            </a:pPr>
            <a:endParaRPr lang="en-US" sz="1300"/>
          </a:p>
          <a:p>
            <a:pPr>
              <a:spcBef>
                <a:spcPts val="1400"/>
              </a:spcBef>
            </a:pPr>
            <a:endParaRPr lang="en-US" sz="1300"/>
          </a:p>
          <a:p>
            <a:pPr>
              <a:spcBef>
                <a:spcPts val="1400"/>
              </a:spcBef>
            </a:pPr>
            <a:r>
              <a:rPr lang="en-US" sz="1300"/>
              <a:t>To display just distinct launch sites from the SpaceX data, we utilized the keyword DISTINCT.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3757"/>
            <a:ext cx="9745589" cy="46132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v"/>
            </a:pPr>
            <a:r>
              <a:rPr lang="en-US" sz="2000" dirty="0">
                <a:solidFill>
                  <a:schemeClr val="accent3">
                    <a:lumMod val="25000"/>
                  </a:schemeClr>
                </a:solidFill>
                <a:latin typeface="Abadi" panose="020B0604020104020204" pitchFamily="34" charset="0"/>
              </a:rPr>
              <a:t>We performed the aforementioned query to show 5 records for launch sites that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A95D469F-A7D3-3BD2-7173-777CB5E1E1C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v"/>
            </a:pPr>
            <a:r>
              <a:rPr lang="en-US" sz="2000" dirty="0">
                <a:solidFill>
                  <a:schemeClr val="accent3">
                    <a:lumMod val="25000"/>
                  </a:schemeClr>
                </a:solidFill>
                <a:latin typeface="Abadi" panose="020B0604020104020204" pitchFamily="34" charset="0"/>
              </a:rPr>
              <a:t>It is determined that NASA's boosters carried 45596 pounds of payload in total.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84F0EB13-EC3C-CFBE-DC15-B81742BB413B}"/>
              </a:ext>
            </a:extLst>
          </p:cNvPr>
          <p:cNvPicPr>
            <a:picLocks noChangeAspect="1"/>
          </p:cNvPicPr>
          <p:nvPr/>
        </p:nvPicPr>
        <p:blipFill>
          <a:blip r:embed="rId3"/>
          <a:stretch>
            <a:fillRect/>
          </a:stretch>
        </p:blipFill>
        <p:spPr>
          <a:xfrm>
            <a:off x="770010" y="1825625"/>
            <a:ext cx="7724633" cy="306489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v"/>
            </a:pPr>
            <a:r>
              <a:rPr lang="en-US" sz="2000" dirty="0">
                <a:solidFill>
                  <a:schemeClr val="accent3">
                    <a:lumMod val="25000"/>
                  </a:schemeClr>
                </a:solidFill>
                <a:latin typeface="Abadi" panose="020B0604020104020204" pitchFamily="34" charset="0"/>
              </a:rPr>
              <a:t>The average mass of the payload that booster version F9 v1.1 can carry was calculated to be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433A3F5D-A279-F347-0B98-EE88A4A17349}"/>
              </a:ext>
            </a:extLst>
          </p:cNvPr>
          <p:cNvPicPr>
            <a:picLocks noChangeAspect="1"/>
          </p:cNvPicPr>
          <p:nvPr/>
        </p:nvPicPr>
        <p:blipFill>
          <a:blip r:embed="rId3"/>
          <a:stretch>
            <a:fillRect/>
          </a:stretch>
        </p:blipFill>
        <p:spPr>
          <a:xfrm>
            <a:off x="770010" y="1727606"/>
            <a:ext cx="8890825" cy="3326153"/>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It is to be noted that the first successful landing result on the ground pad occurred on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8BB898A3-51BE-DA85-132F-8A4A3374A347}"/>
              </a:ext>
            </a:extLst>
          </p:cNvPr>
          <p:cNvPicPr>
            <a:picLocks noChangeAspect="1"/>
          </p:cNvPicPr>
          <p:nvPr/>
        </p:nvPicPr>
        <p:blipFill>
          <a:blip r:embed="rId3"/>
          <a:stretch>
            <a:fillRect/>
          </a:stretch>
        </p:blipFill>
        <p:spPr>
          <a:xfrm>
            <a:off x="690497" y="1696347"/>
            <a:ext cx="8970338" cy="33262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7983"/>
            <a:ext cx="9745589" cy="475898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v"/>
            </a:pPr>
            <a:r>
              <a:rPr lang="en-US" sz="2000" dirty="0">
                <a:solidFill>
                  <a:schemeClr val="accent3">
                    <a:lumMod val="25000"/>
                  </a:schemeClr>
                </a:solidFill>
                <a:latin typeface="Abadi" panose="020B0604020104020204" pitchFamily="34" charset="0"/>
              </a:rPr>
              <a:t>In order to find boosters that have successfully landed on drone ships, we employed the WHERE clause. We then used the AND condition to identify successful landings with payload masses larger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781F71D-BF00-1145-7991-20930FC3D32F}"/>
              </a:ext>
            </a:extLst>
          </p:cNvPr>
          <p:cNvPicPr>
            <a:picLocks noChangeAspect="1"/>
          </p:cNvPicPr>
          <p:nvPr/>
        </p:nvPicPr>
        <p:blipFill>
          <a:blip r:embed="rId3"/>
          <a:stretch>
            <a:fillRect/>
          </a:stretch>
        </p:blipFill>
        <p:spPr>
          <a:xfrm>
            <a:off x="643467" y="1417983"/>
            <a:ext cx="7692150" cy="334561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44487"/>
            <a:ext cx="10981306" cy="530087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17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Wingdings" pitchFamily="2" charset="2"/>
              <a:buChar char="v"/>
            </a:pPr>
            <a:r>
              <a:rPr lang="en-US" sz="1900" dirty="0">
                <a:solidFill>
                  <a:schemeClr val="accent3">
                    <a:lumMod val="25000"/>
                  </a:scheme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v"/>
            </a:pPr>
            <a:r>
              <a:rPr lang="en-US" sz="2000" dirty="0">
                <a:solidFill>
                  <a:schemeClr val="accent3">
                    <a:lumMod val="25000"/>
                  </a:schemeClr>
                </a:solidFill>
                <a:latin typeface="Abadi" panose="020B0604020104020204" pitchFamily="34" charset="0"/>
              </a:rPr>
              <a:t>To filter for WHERE </a:t>
            </a:r>
            <a:r>
              <a:rPr lang="en-US" sz="2000" dirty="0" err="1">
                <a:solidFill>
                  <a:schemeClr val="accent3">
                    <a:lumMod val="25000"/>
                  </a:schemeClr>
                </a:solidFill>
                <a:latin typeface="Abadi" panose="020B0604020104020204" pitchFamily="34" charset="0"/>
              </a:rPr>
              <a:t>MissionOutcome</a:t>
            </a:r>
            <a:r>
              <a:rPr lang="en-US" sz="2000" dirty="0">
                <a:solidFill>
                  <a:schemeClr val="accent3">
                    <a:lumMod val="25000"/>
                  </a:schemeClr>
                </a:solidFill>
                <a:latin typeface="Abadi" panose="020B0604020104020204" pitchFamily="34" charset="0"/>
              </a:rPr>
              <a:t> was a success or failure, we used wildcards like '%'.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9D828AE-52C1-ECD8-653A-E64D72B5D24F}"/>
              </a:ext>
            </a:extLst>
          </p:cNvPr>
          <p:cNvPicPr>
            <a:picLocks noChangeAspect="1"/>
          </p:cNvPicPr>
          <p:nvPr/>
        </p:nvPicPr>
        <p:blipFill>
          <a:blip r:embed="rId3"/>
          <a:stretch>
            <a:fillRect/>
          </a:stretch>
        </p:blipFill>
        <p:spPr>
          <a:xfrm>
            <a:off x="770009" y="1351722"/>
            <a:ext cx="9844355" cy="373711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597016" y="905011"/>
            <a:ext cx="4589328" cy="18891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pPr>
            <a:fld id="{5075537C-CA84-1446-933C-8E9D027F9201}" type="slidenum">
              <a:rPr lang="en-US" sz="900">
                <a:solidFill>
                  <a:schemeClr val="tx1">
                    <a:alpha val="70000"/>
                  </a:schemeClr>
                </a:solidFill>
                <a:latin typeface="+mn-lt"/>
              </a:rPr>
              <a:pPr algn="ctr">
                <a:spcAft>
                  <a:spcPts val="600"/>
                </a:spcAft>
              </a:pPr>
              <a:t>31</a:t>
            </a:fld>
            <a:endParaRPr lang="en-US" sz="900">
              <a:solidFill>
                <a:schemeClr val="tx1">
                  <a:alpha val="70000"/>
                </a:schemeClr>
              </a:solidFill>
              <a:latin typeface="+mn-lt"/>
            </a:endParaRPr>
          </a:p>
        </p:txBody>
      </p:sp>
      <p:pic>
        <p:nvPicPr>
          <p:cNvPr id="2" name="Picture 1">
            <a:extLst>
              <a:ext uri="{FF2B5EF4-FFF2-40B4-BE49-F238E27FC236}">
                <a16:creationId xmlns:a16="http://schemas.microsoft.com/office/drawing/2014/main" id="{B3786BCD-14F6-3D2F-E64F-72BD206FCC20}"/>
              </a:ext>
            </a:extLst>
          </p:cNvPr>
          <p:cNvPicPr>
            <a:picLocks noChangeAspect="1"/>
          </p:cNvPicPr>
          <p:nvPr/>
        </p:nvPicPr>
        <p:blipFill>
          <a:blip r:embed="rId3"/>
          <a:stretch>
            <a:fillRect/>
          </a:stretch>
        </p:blipFill>
        <p:spPr>
          <a:xfrm>
            <a:off x="720807" y="1220619"/>
            <a:ext cx="5640236" cy="440800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97016" y="2965592"/>
            <a:ext cx="4589328" cy="2987397"/>
          </a:xfrm>
          <a:prstGeom prst="rect">
            <a:avLst/>
          </a:prstGeom>
        </p:spPr>
        <p:txBody>
          <a:bodyPr vert="horz" lIns="91440" tIns="45720" rIns="91440" bIns="45720" rtlCol="0">
            <a:normAutofit/>
          </a:bodyPr>
          <a:lstStyle/>
          <a:p>
            <a:pPr>
              <a:spcBef>
                <a:spcPts val="1400"/>
              </a:spcBef>
              <a:buFont typeface="Wingdings" pitchFamily="2" charset="2"/>
              <a:buChar char="v"/>
            </a:pPr>
            <a:r>
              <a:rPr lang="en-US" sz="2000" dirty="0"/>
              <a:t>Using the MAX() function and a subquery in the WHERE clause, we were able to identify the booster that had carried the most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buFont typeface="Wingdings" pitchFamily="2" charset="2"/>
              <a:buChar char="v"/>
            </a:pPr>
            <a:r>
              <a:rPr lang="en-US" sz="2000" dirty="0">
                <a:solidFill>
                  <a:schemeClr val="accent3">
                    <a:lumMod val="25000"/>
                  </a:schemeClr>
                </a:solidFill>
                <a:latin typeface="Abadi"/>
              </a:rPr>
              <a:t>In order to filter for failure landing outcomes in drone ship, their booster versions, and launch site names for the year 2015, we employed permutations of the WHERE clause, LIKE, AND, and BETWEEN conditions.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3EDDAAB6-000A-1861-3FAA-7CF465672165}"/>
              </a:ext>
            </a:extLst>
          </p:cNvPr>
          <p:cNvPicPr>
            <a:picLocks noChangeAspect="1"/>
          </p:cNvPicPr>
          <p:nvPr/>
        </p:nvPicPr>
        <p:blipFill>
          <a:blip r:embed="rId3"/>
          <a:stretch>
            <a:fillRect/>
          </a:stretch>
        </p:blipFill>
        <p:spPr>
          <a:xfrm>
            <a:off x="770009" y="1575377"/>
            <a:ext cx="9049851"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191966" y="905011"/>
            <a:ext cx="3629555" cy="18891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defRPr/>
            </a:pPr>
            <a:fld id="{5075537C-CA84-1446-933C-8E9D027F9201}" type="slidenum">
              <a:rPr lang="en-US" sz="900">
                <a:solidFill>
                  <a:schemeClr val="tx1">
                    <a:alpha val="70000"/>
                  </a:schemeClr>
                </a:solidFill>
                <a:latin typeface="Calibri" panose="020F0502020204030204"/>
              </a:rPr>
              <a:pPr algn="ctr">
                <a:spcAft>
                  <a:spcPts val="600"/>
                </a:spcAft>
                <a:defRPr/>
              </a:pPr>
              <a:t>33</a:t>
            </a:fld>
            <a:endParaRPr lang="en-US" sz="900">
              <a:solidFill>
                <a:schemeClr val="tx1">
                  <a:alpha val="70000"/>
                </a:schemeClr>
              </a:solidFill>
              <a:latin typeface="Calibri" panose="020F0502020204030204"/>
            </a:endParaRPr>
          </a:p>
        </p:txBody>
      </p:sp>
      <p:sp>
        <p:nvSpPr>
          <p:cNvPr id="6" name="TextBox 5">
            <a:extLst>
              <a:ext uri="{FF2B5EF4-FFF2-40B4-BE49-F238E27FC236}">
                <a16:creationId xmlns:a16="http://schemas.microsoft.com/office/drawing/2014/main" id="{F87E878F-8E45-5B87-4E40-6059DD35AA6A}"/>
              </a:ext>
            </a:extLst>
          </p:cNvPr>
          <p:cNvSpPr txBox="1"/>
          <p:nvPr/>
        </p:nvSpPr>
        <p:spPr>
          <a:xfrm>
            <a:off x="1191966" y="2965592"/>
            <a:ext cx="3629555" cy="2987397"/>
          </a:xfrm>
          <a:prstGeom prst="rect">
            <a:avLst/>
          </a:prstGeom>
        </p:spPr>
        <p:txBody>
          <a:bodyPr vert="horz" lIns="91440" tIns="45720" rIns="91440" bIns="45720" rtlCol="0">
            <a:normAutofit fontScale="92500" lnSpcReduction="10000"/>
          </a:bodyPr>
          <a:lstStyle/>
          <a:p>
            <a:pPr marL="457200" indent="-342900">
              <a:lnSpc>
                <a:spcPct val="90000"/>
              </a:lnSpc>
              <a:spcAft>
                <a:spcPts val="600"/>
              </a:spcAft>
              <a:buFont typeface="Wingdings" pitchFamily="2" charset="2"/>
              <a:buChar char="v"/>
            </a:pPr>
            <a:r>
              <a:rPr lang="en-US" sz="2000" dirty="0"/>
              <a:t>In order to filter for landing outcomes BETWEEN 2010-06-04 and 2010-03-20, we choose Landing outcomes and the COUNT of landing outcomes from the data.</a:t>
            </a:r>
          </a:p>
          <a:p>
            <a:pPr marL="457200" indent="-342900">
              <a:lnSpc>
                <a:spcPct val="90000"/>
              </a:lnSpc>
              <a:spcAft>
                <a:spcPts val="600"/>
              </a:spcAft>
              <a:buFont typeface="Wingdings" pitchFamily="2" charset="2"/>
              <a:buChar char="v"/>
            </a:pPr>
            <a:r>
              <a:rPr lang="en-US" sz="2000" dirty="0"/>
              <a:t>The landing results were categorized using the GROUP BY clause, and they were then put in decreasing order using the ORDER BY clause.</a:t>
            </a:r>
          </a:p>
        </p:txBody>
      </p:sp>
      <p:pic>
        <p:nvPicPr>
          <p:cNvPr id="2" name="Content Placeholder 1" descr="A screenshot of a computer&#10;&#10;Description automatically generated with medium confidence">
            <a:extLst>
              <a:ext uri="{FF2B5EF4-FFF2-40B4-BE49-F238E27FC236}">
                <a16:creationId xmlns:a16="http://schemas.microsoft.com/office/drawing/2014/main" id="{54D81B22-3FE6-DE43-A7F5-8589639EE77C}"/>
              </a:ext>
            </a:extLst>
          </p:cNvPr>
          <p:cNvPicPr>
            <a:picLocks noGrp="1" noChangeAspect="1"/>
          </p:cNvPicPr>
          <p:nvPr>
            <p:ph idx="4294967295"/>
          </p:nvPr>
        </p:nvPicPr>
        <p:blipFill rotWithShape="1">
          <a:blip r:embed="rId3"/>
          <a:srcRect l="6201" r="9110" b="-1"/>
          <a:stretch/>
        </p:blipFill>
        <p:spPr>
          <a:xfrm>
            <a:off x="5359151" y="895610"/>
            <a:ext cx="6107166" cy="505802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this plot, all the SpaceX launching site maps are displayed, and these are located around the eastern and western costal part of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Launching Site Map Markers in USA </a:t>
            </a:r>
          </a:p>
        </p:txBody>
      </p:sp>
      <p:pic>
        <p:nvPicPr>
          <p:cNvPr id="6" name="Picture 5" descr="A picture containing map, text, atlas&#10;&#10;Description automatically generated">
            <a:extLst>
              <a:ext uri="{FF2B5EF4-FFF2-40B4-BE49-F238E27FC236}">
                <a16:creationId xmlns:a16="http://schemas.microsoft.com/office/drawing/2014/main" id="{F1716435-DA41-A575-9785-E3E023879AEA}"/>
              </a:ext>
            </a:extLst>
          </p:cNvPr>
          <p:cNvPicPr>
            <a:picLocks noChangeAspect="1"/>
          </p:cNvPicPr>
          <p:nvPr/>
        </p:nvPicPr>
        <p:blipFill>
          <a:blip r:embed="rId3"/>
          <a:stretch>
            <a:fillRect/>
          </a:stretch>
        </p:blipFill>
        <p:spPr>
          <a:xfrm>
            <a:off x="770009" y="1575377"/>
            <a:ext cx="10823010" cy="328817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Two Launch Sites </a:t>
            </a:r>
          </a:p>
        </p:txBody>
      </p:sp>
      <p:pic>
        <p:nvPicPr>
          <p:cNvPr id="6" name="Picture 5" descr="A picture containing diagram, circle, plan, map&#10;&#10;Description automatically generated">
            <a:extLst>
              <a:ext uri="{FF2B5EF4-FFF2-40B4-BE49-F238E27FC236}">
                <a16:creationId xmlns:a16="http://schemas.microsoft.com/office/drawing/2014/main" id="{A764E805-9BF8-5C64-8600-09A906B1DA16}"/>
              </a:ext>
            </a:extLst>
          </p:cNvPr>
          <p:cNvPicPr>
            <a:picLocks noChangeAspect="1"/>
          </p:cNvPicPr>
          <p:nvPr/>
        </p:nvPicPr>
        <p:blipFill>
          <a:blip r:embed="rId3"/>
          <a:stretch>
            <a:fillRect/>
          </a:stretch>
        </p:blipFill>
        <p:spPr>
          <a:xfrm>
            <a:off x="734028" y="1397717"/>
            <a:ext cx="5780674" cy="4627856"/>
          </a:xfrm>
          <a:prstGeom prst="rect">
            <a:avLst/>
          </a:prstGeom>
        </p:spPr>
      </p:pic>
      <p:sp>
        <p:nvSpPr>
          <p:cNvPr id="9" name="TextBox 8">
            <a:extLst>
              <a:ext uri="{FF2B5EF4-FFF2-40B4-BE49-F238E27FC236}">
                <a16:creationId xmlns:a16="http://schemas.microsoft.com/office/drawing/2014/main" id="{E7E5C680-866C-E48E-4711-82A8A09FC17E}"/>
              </a:ext>
            </a:extLst>
          </p:cNvPr>
          <p:cNvSpPr txBox="1"/>
          <p:nvPr/>
        </p:nvSpPr>
        <p:spPr>
          <a:xfrm>
            <a:off x="6785115" y="1696279"/>
            <a:ext cx="4916556" cy="1015663"/>
          </a:xfrm>
          <a:prstGeom prst="rect">
            <a:avLst/>
          </a:prstGeom>
          <a:noFill/>
        </p:spPr>
        <p:txBody>
          <a:bodyPr wrap="square" rtlCol="0">
            <a:spAutoFit/>
          </a:bodyPr>
          <a:lstStyle/>
          <a:p>
            <a:pPr marL="342900" indent="-342900">
              <a:buFont typeface="Wingdings" pitchFamily="2" charset="2"/>
              <a:buChar char="v"/>
            </a:pPr>
            <a:r>
              <a:rPr lang="en-US" sz="2000" dirty="0">
                <a:latin typeface="Abadi" panose="020B0604020104020204" pitchFamily="34" charset="0"/>
              </a:rPr>
              <a:t>In this plot, two different colors have been used to portray the success rates of two </a:t>
            </a:r>
            <a:r>
              <a:rPr lang="en-US" sz="2000" dirty="0" err="1">
                <a:latin typeface="Abadi" panose="020B0604020104020204" pitchFamily="34" charset="0"/>
              </a:rPr>
              <a:t>laun</a:t>
            </a:r>
            <a:r>
              <a:rPr lang="en-US" sz="2000" dirty="0">
                <a:latin typeface="Abadi" panose="020B0604020104020204" pitchFamily="34" charset="0"/>
              </a:rPr>
              <a:t> sites of SpaceX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distances to Different landmarks</a:t>
            </a:r>
          </a:p>
        </p:txBody>
      </p:sp>
      <p:pic>
        <p:nvPicPr>
          <p:cNvPr id="2" name="Content Placeholder 3">
            <a:extLst>
              <a:ext uri="{FF2B5EF4-FFF2-40B4-BE49-F238E27FC236}">
                <a16:creationId xmlns:a16="http://schemas.microsoft.com/office/drawing/2014/main" id="{EFF97A2D-B990-6E6B-5D78-1F38E84AD6DC}"/>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displaying the success percentage achieved by each launch site</a:t>
            </a:r>
          </a:p>
        </p:txBody>
      </p:sp>
    </p:spTree>
    <p:extLst>
      <p:ext uri="{BB962C8B-B14F-4D97-AF65-F5344CB8AC3E}">
        <p14:creationId xmlns:p14="http://schemas.microsoft.com/office/powerpoint/2010/main" val="469931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7496"/>
            <a:ext cx="10795982" cy="507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SpaceX markets Falcon 9 rocket launches on its website at a price of $62 million, which is considerably less than the cost of other providers, whose prices start at $165 million per launch. The primary reason for this cost savings is SpaceX's ability to reuse the first stage of the rocket. As a result, predicting whether the first stage will successfully land can help determine the cost of a launch. This information could be beneficial for other companies that want to compete with SpaceX for a rocket launch contract. Therefore, the objective of this project is to develop a machine-learning pipeline that can accurately forecast whether the first stage of a Falcon 9 rocket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itchFamily="2" charset="2"/>
              <a:buChar char="v"/>
            </a:pPr>
            <a:r>
              <a:rPr lang="en-US" sz="1800" dirty="0" err="1">
                <a:solidFill>
                  <a:schemeClr val="accent3">
                    <a:lumMod val="25000"/>
                  </a:schemeClr>
                </a:solidFill>
                <a:latin typeface="Abadi" panose="020B0604020104020204" pitchFamily="34" charset="0"/>
              </a:rPr>
              <a:t>Successfull</a:t>
            </a:r>
            <a:r>
              <a:rPr lang="en-US" sz="1800" dirty="0">
                <a:solidFill>
                  <a:schemeClr val="accent3">
                    <a:lumMod val="25000"/>
                  </a:schemeClr>
                </a:solidFill>
                <a:latin typeface="Abadi" panose="020B0604020104020204" pitchFamily="34" charset="0"/>
              </a:rPr>
              <a:t> landing of rockets dependent to which factors?</a:t>
            </a:r>
          </a:p>
          <a:p>
            <a:pPr lvl="1">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The relationship between various features that determine the success rate of a successful landing.</a:t>
            </a:r>
          </a:p>
          <a:p>
            <a:pPr lvl="1">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Which operating conditions are essential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displaying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3997240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744442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0" name="Rectangle 19">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191966" y="905011"/>
            <a:ext cx="3629555" cy="18891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tx1"/>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defRPr/>
            </a:pPr>
            <a:fld id="{5075537C-CA84-1446-933C-8E9D027F9201}" type="slidenum">
              <a:rPr lang="en-US" sz="900">
                <a:solidFill>
                  <a:schemeClr val="tx1">
                    <a:alpha val="70000"/>
                  </a:schemeClr>
                </a:solidFill>
                <a:latin typeface="Calibri" panose="020F0502020204030204"/>
              </a:rPr>
              <a:pPr algn="ctr">
                <a:spcAft>
                  <a:spcPts val="600"/>
                </a:spcAft>
                <a:defRPr/>
              </a:pPr>
              <a:t>43</a:t>
            </a:fld>
            <a:endParaRPr lang="en-US" sz="900">
              <a:solidFill>
                <a:schemeClr val="tx1">
                  <a:alpha val="70000"/>
                </a:schemeClr>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91966" y="2965592"/>
            <a:ext cx="3995608" cy="2987397"/>
          </a:xfrm>
          <a:prstGeom prst="rect">
            <a:avLst/>
          </a:prstGeom>
        </p:spPr>
        <p:txBody>
          <a:bodyPr vert="horz" lIns="91440" tIns="45720" rIns="91440" bIns="45720" rtlCol="0">
            <a:normAutofit/>
          </a:bodyPr>
          <a:lstStyle/>
          <a:p>
            <a:pPr>
              <a:spcBef>
                <a:spcPts val="1400"/>
              </a:spcBef>
              <a:buFont typeface="Wingdings" pitchFamily="2" charset="2"/>
              <a:buChar char="v"/>
            </a:pPr>
            <a:r>
              <a:rPr lang="en-US" sz="1800" dirty="0">
                <a:latin typeface="Abadi" panose="020B0604020104020204" pitchFamily="34" charset="0"/>
              </a:rPr>
              <a:t>From the different classification models, highest accuracy is obtained from the </a:t>
            </a:r>
            <a:r>
              <a:rPr lang="en-US" sz="1800" dirty="0" err="1">
                <a:latin typeface="Abadi" panose="020B0604020104020204" pitchFamily="34" charset="0"/>
              </a:rPr>
              <a:t>DecisionTree</a:t>
            </a:r>
            <a:r>
              <a:rPr lang="en-US" sz="1800" dirty="0">
                <a:latin typeface="Abadi" panose="020B0604020104020204" pitchFamily="34" charset="0"/>
              </a:rPr>
              <a:t> model with accuracy rate 87.3%.</a:t>
            </a:r>
          </a:p>
        </p:txBody>
      </p:sp>
      <p:pic>
        <p:nvPicPr>
          <p:cNvPr id="2" name="Picture 1">
            <a:extLst>
              <a:ext uri="{FF2B5EF4-FFF2-40B4-BE49-F238E27FC236}">
                <a16:creationId xmlns:a16="http://schemas.microsoft.com/office/drawing/2014/main" id="{71BE3353-A3F5-2335-8506-0A76CB830FC8}"/>
              </a:ext>
            </a:extLst>
          </p:cNvPr>
          <p:cNvPicPr>
            <a:picLocks noChangeAspect="1"/>
          </p:cNvPicPr>
          <p:nvPr/>
        </p:nvPicPr>
        <p:blipFill rotWithShape="1">
          <a:blip r:embed="rId3"/>
          <a:srcRect r="64079" b="-1"/>
          <a:stretch/>
        </p:blipFill>
        <p:spPr>
          <a:xfrm>
            <a:off x="5359151" y="895610"/>
            <a:ext cx="6107166" cy="505802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62461"/>
            <a:ext cx="9975754" cy="506475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v"/>
            </a:pPr>
            <a:r>
              <a:rPr lang="en-US" sz="2000" dirty="0">
                <a:solidFill>
                  <a:schemeClr val="accent3">
                    <a:lumMod val="25000"/>
                  </a:schemeClr>
                </a:solidFill>
                <a:latin typeface="Abadi" panose="020B0604020104020204" pitchFamily="34" charset="0"/>
              </a:rPr>
              <a:t>The decision tree classifier's confusion matrix demonstrates that it is capable of differentiating between the various classes. False positives are the main issue. In other words, the classifier misclassified a failure landing as a successful one.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0078C473-CAF3-5A89-9827-2C6CE2553A08}"/>
              </a:ext>
            </a:extLst>
          </p:cNvPr>
          <p:cNvPicPr>
            <a:picLocks noChangeAspect="1"/>
          </p:cNvPicPr>
          <p:nvPr/>
        </p:nvPicPr>
        <p:blipFill>
          <a:blip r:embed="rId3"/>
          <a:stretch>
            <a:fillRect/>
          </a:stretch>
        </p:blipFill>
        <p:spPr>
          <a:xfrm>
            <a:off x="1446234" y="1362460"/>
            <a:ext cx="4649765" cy="33634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Airplane">
            <a:extLst>
              <a:ext uri="{FF2B5EF4-FFF2-40B4-BE49-F238E27FC236}">
                <a16:creationId xmlns:a16="http://schemas.microsoft.com/office/drawing/2014/main" id="{94A3DA1B-C566-3A81-441C-75C2720FD4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31" name="Freeform: Shape 3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5759354" y="457201"/>
            <a:ext cx="5337270" cy="18359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mj-lt"/>
                <a:ea typeface="+mj-ea"/>
                <a:cs typeface="+mj-cs"/>
              </a:rPr>
              <a:t>Conclusions</a:t>
            </a:r>
          </a:p>
        </p:txBody>
      </p:sp>
      <p:sp>
        <p:nvSpPr>
          <p:cNvPr id="3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128591" y="2579117"/>
            <a:ext cx="6851374" cy="4142358"/>
          </a:xfrm>
          <a:prstGeom prst="rect">
            <a:avLst/>
          </a:prstGeom>
        </p:spPr>
        <p:txBody>
          <a:bodyPr vert="horz" lIns="91440" tIns="45720" rIns="91440" bIns="45720" rtlCol="0" anchor="t">
            <a:normAutofit/>
          </a:bodyPr>
          <a:lstStyle/>
          <a:p>
            <a:pPr marL="57150" indent="-285750">
              <a:spcBef>
                <a:spcPts val="1400"/>
              </a:spcBef>
              <a:buFont typeface="Wingdings" pitchFamily="2" charset="2"/>
              <a:buChar char="v"/>
            </a:pPr>
            <a:r>
              <a:rPr lang="en-US" sz="1600" dirty="0">
                <a:solidFill>
                  <a:srgbClr val="FFFFFF"/>
                </a:solidFill>
                <a:latin typeface="Abadi" panose="020B0604020104020204" pitchFamily="34" charset="0"/>
              </a:rPr>
              <a:t>We can draw the following conclusion: </a:t>
            </a:r>
          </a:p>
          <a:p>
            <a:pPr>
              <a:spcBef>
                <a:spcPts val="1400"/>
              </a:spcBef>
              <a:buFont typeface="Wingdings" pitchFamily="2" charset="2"/>
              <a:buChar char="v"/>
            </a:pPr>
            <a:r>
              <a:rPr lang="en-US" sz="1600" dirty="0">
                <a:solidFill>
                  <a:srgbClr val="FFFFFF"/>
                </a:solidFill>
                <a:latin typeface="Abadi" panose="020B0604020104020204" pitchFamily="34" charset="0"/>
              </a:rPr>
              <a:t>A launch site's success rate increases with the size of the flight quantity.</a:t>
            </a:r>
          </a:p>
          <a:p>
            <a:pPr>
              <a:spcBef>
                <a:spcPts val="1400"/>
              </a:spcBef>
              <a:buFont typeface="Wingdings" pitchFamily="2" charset="2"/>
              <a:buChar char="v"/>
            </a:pPr>
            <a:endParaRPr lang="en-US" sz="1600" dirty="0">
              <a:solidFill>
                <a:srgbClr val="FFFFFF"/>
              </a:solidFill>
              <a:latin typeface="Abadi" panose="020B0604020104020204" pitchFamily="34" charset="0"/>
            </a:endParaRPr>
          </a:p>
          <a:p>
            <a:pPr>
              <a:spcBef>
                <a:spcPts val="1400"/>
              </a:spcBef>
              <a:buFont typeface="Wingdings" pitchFamily="2" charset="2"/>
              <a:buChar char="v"/>
            </a:pPr>
            <a:r>
              <a:rPr lang="en-US" sz="1600" dirty="0">
                <a:solidFill>
                  <a:srgbClr val="FFFFFF"/>
                </a:solidFill>
                <a:latin typeface="Abadi" panose="020B0604020104020204" pitchFamily="34" charset="0"/>
              </a:rPr>
              <a:t>Beginning in 2013, the launch success rate will rise through 2020.</a:t>
            </a:r>
          </a:p>
          <a:p>
            <a:pPr>
              <a:spcBef>
                <a:spcPts val="1400"/>
              </a:spcBef>
              <a:buFont typeface="Wingdings" pitchFamily="2" charset="2"/>
              <a:buChar char="v"/>
            </a:pPr>
            <a:endParaRPr lang="en-US" sz="1600" dirty="0">
              <a:solidFill>
                <a:srgbClr val="FFFFFF"/>
              </a:solidFill>
              <a:latin typeface="Abadi" panose="020B0604020104020204" pitchFamily="34" charset="0"/>
            </a:endParaRPr>
          </a:p>
          <a:p>
            <a:pPr>
              <a:spcBef>
                <a:spcPts val="1400"/>
              </a:spcBef>
              <a:buFont typeface="Wingdings" pitchFamily="2" charset="2"/>
              <a:buChar char="v"/>
            </a:pPr>
            <a:r>
              <a:rPr lang="en-US" sz="1600" dirty="0">
                <a:solidFill>
                  <a:srgbClr val="FFFFFF"/>
                </a:solidFill>
                <a:latin typeface="Abadi" panose="020B0604020104020204" pitchFamily="34" charset="0"/>
              </a:rPr>
              <a:t>The success rate was highest for ES-L1, GEO, HEO, SSO, and VLEO orbits.</a:t>
            </a:r>
          </a:p>
          <a:p>
            <a:pPr>
              <a:spcBef>
                <a:spcPts val="1400"/>
              </a:spcBef>
              <a:buFont typeface="Wingdings" pitchFamily="2" charset="2"/>
              <a:buChar char="v"/>
            </a:pPr>
            <a:endParaRPr lang="en-US" sz="1600" dirty="0">
              <a:solidFill>
                <a:srgbClr val="FFFFFF"/>
              </a:solidFill>
              <a:latin typeface="Abadi" panose="020B0604020104020204" pitchFamily="34" charset="0"/>
            </a:endParaRPr>
          </a:p>
          <a:p>
            <a:pPr>
              <a:spcBef>
                <a:spcPts val="1400"/>
              </a:spcBef>
              <a:buFont typeface="Wingdings" pitchFamily="2" charset="2"/>
              <a:buChar char="v"/>
            </a:pPr>
            <a:r>
              <a:rPr lang="en-US" sz="1600" dirty="0">
                <a:solidFill>
                  <a:srgbClr val="FFFFFF"/>
                </a:solidFill>
                <a:latin typeface="Abadi" panose="020B0604020104020204" pitchFamily="34" charset="0"/>
              </a:rPr>
              <a:t>Of all the sites, KSC LC-39A had the most prosperous launches.</a:t>
            </a:r>
          </a:p>
          <a:p>
            <a:pPr>
              <a:spcBef>
                <a:spcPts val="1400"/>
              </a:spcBef>
              <a:buFont typeface="Wingdings" pitchFamily="2" charset="2"/>
              <a:buChar char="v"/>
            </a:pPr>
            <a:endParaRPr lang="en-US" sz="1600" dirty="0">
              <a:solidFill>
                <a:srgbClr val="FFFFFF"/>
              </a:solidFill>
              <a:latin typeface="Abadi" panose="020B0604020104020204" pitchFamily="34" charset="0"/>
            </a:endParaRPr>
          </a:p>
          <a:p>
            <a:pPr>
              <a:spcBef>
                <a:spcPts val="1400"/>
              </a:spcBef>
              <a:buFont typeface="Wingdings" pitchFamily="2" charset="2"/>
              <a:buChar char="v"/>
            </a:pPr>
            <a:r>
              <a:rPr lang="en-US" sz="1600" dirty="0">
                <a:solidFill>
                  <a:srgbClr val="FFFFFF"/>
                </a:solidFill>
                <a:latin typeface="Abadi" panose="020B0604020104020204" pitchFamily="34" charset="0"/>
              </a:rPr>
              <a:t>The most effective machine learning approach for this task is the decision tree classifier.</a:t>
            </a:r>
          </a:p>
          <a:p>
            <a:pPr>
              <a:spcBef>
                <a:spcPts val="1400"/>
              </a:spcBef>
            </a:pPr>
            <a:endParaRPr lang="en-US" sz="1000" dirty="0">
              <a:solidFill>
                <a:srgbClr val="FFFFFF"/>
              </a:solidFill>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058400" y="6356350"/>
            <a:ext cx="12954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45</a:t>
            </a:fld>
            <a:endParaRPr lang="en-US" sz="1200">
              <a:solidFill>
                <a:srgbClr val="FFFFFF"/>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buFont typeface="Wingdings" pitchFamily="2" charset="2"/>
              <a:buChar char="v"/>
            </a:pPr>
            <a:r>
              <a:rPr lang="en-US" sz="7600" dirty="0">
                <a:solidFill>
                  <a:schemeClr val="accent1">
                    <a:lumMod val="60000"/>
                    <a:lumOff val="4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buFont typeface="Wingdings" pitchFamily="2" charset="2"/>
              <a:buChar char="v"/>
            </a:pPr>
            <a:r>
              <a:rPr lang="en-US" sz="7600" dirty="0">
                <a:solidFill>
                  <a:schemeClr val="accent1">
                    <a:lumMod val="60000"/>
                    <a:lumOff val="40000"/>
                  </a:schemeClr>
                </a:solidFill>
                <a:latin typeface="Abadi"/>
              </a:rPr>
              <a:t>One-hot encoding was applied to categorical features to assign numerical values.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buFont typeface="Wingdings" pitchFamily="2" charset="2"/>
              <a:buChar char="v"/>
            </a:pPr>
            <a:r>
              <a:rPr lang="en-US" sz="7600" dirty="0">
                <a:solidFill>
                  <a:schemeClr val="accent1">
                    <a:lumMod val="60000"/>
                    <a:lumOff val="40000"/>
                  </a:schemeClr>
                </a:solidFill>
                <a:latin typeface="Abadi"/>
              </a:rPr>
              <a:t>How to build, tune, evaluate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C19CF5-FBC1-9D51-238E-05C8A2E65C29}"/>
              </a:ext>
            </a:extLst>
          </p:cNvPr>
          <p:cNvSpPr>
            <a:spLocks noGrp="1"/>
          </p:cNvSpPr>
          <p:nvPr>
            <p:ph idx="1"/>
          </p:nvPr>
        </p:nvSpPr>
        <p:spPr/>
        <p:txBody>
          <a:bodyPr/>
          <a:lstStyle/>
          <a:p>
            <a:pPr algn="just">
              <a:lnSpc>
                <a:spcPct val="100000"/>
              </a:lnSpc>
              <a:spcBef>
                <a:spcPts val="1400"/>
              </a:spcBef>
              <a:buFont typeface="Wingdings" pitchFamily="2" charset="2"/>
              <a:buChar char="v"/>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Next, the response was decoded content as a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gn="just">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Cleaning of the data, inspecting the missing values has been performed and, filling in the missing values are done where it was necessary.</a:t>
            </a:r>
          </a:p>
          <a:p>
            <a:pPr lvl="1" algn="just">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lgn="just">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a:t>
            </a:r>
          </a:p>
          <a:p>
            <a:endParaRPr lang="en-US" dirty="0"/>
          </a:p>
        </p:txBody>
      </p:sp>
      <p:sp>
        <p:nvSpPr>
          <p:cNvPr id="5" name="Title 1">
            <a:extLst>
              <a:ext uri="{FF2B5EF4-FFF2-40B4-BE49-F238E27FC236}">
                <a16:creationId xmlns:a16="http://schemas.microsoft.com/office/drawing/2014/main" id="{4C31C22A-1AAE-60C9-0DEF-797004E8210E}"/>
              </a:ext>
            </a:extLst>
          </p:cNvPr>
          <p:cNvSpPr txBox="1">
            <a:spLocks noGrp="1"/>
          </p:cNvSpPr>
          <p:nvPr>
            <p:ph type="title"/>
          </p:nvPr>
        </p:nvSpPr>
        <p:spPr>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550053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96069" y="1378226"/>
            <a:ext cx="6930887" cy="504898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016305" cy="4225925"/>
          </a:xfrm>
          <a:prstGeom prst="rect">
            <a:avLst/>
          </a:prstGeom>
        </p:spPr>
        <p:txBody>
          <a:bodyPr vert="horz" lIns="91440" tIns="45720" rIns="91440" bIns="45720" rtlCol="0" anchor="t">
            <a:normAutofit/>
          </a:bodyPr>
          <a:lstStyle/>
          <a:p>
            <a:pPr lvl="0">
              <a:buFont typeface="Wingdings" pitchFamily="2" charset="2"/>
              <a:buChar char="v"/>
            </a:pPr>
            <a:r>
              <a:rPr lang="en-US" sz="1800" dirty="0">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buFont typeface="Wingdings" pitchFamily="2" charset="2"/>
              <a:buChar char="v"/>
            </a:pPr>
            <a:endParaRPr lang="en-US" sz="1800" dirty="0">
              <a:solidFill>
                <a:schemeClr val="accent3">
                  <a:lumMod val="25000"/>
                </a:schemeClr>
              </a:solidFill>
              <a:latin typeface="Abadi" panose="020B0604020104020204" pitchFamily="34" charset="0"/>
            </a:endParaRPr>
          </a:p>
          <a:p>
            <a:pPr lvl="0">
              <a:buFont typeface="Wingdings" pitchFamily="2" charset="2"/>
              <a:buChar char="v"/>
            </a:pPr>
            <a:r>
              <a:rPr lang="en-US" sz="1800" dirty="0">
                <a:latin typeface="Abadi" panose="020B0604020104020204" pitchFamily="34" charset="0"/>
              </a:rPr>
              <a:t>The link to the notebook is: https://</a:t>
            </a:r>
            <a:r>
              <a:rPr lang="en-US" sz="1800" dirty="0" err="1">
                <a:latin typeface="Abadi" panose="020B0604020104020204" pitchFamily="34" charset="0"/>
              </a:rPr>
              <a:t>github.com</a:t>
            </a:r>
            <a:r>
              <a:rPr lang="en-US" sz="1800" dirty="0">
                <a:latin typeface="Abadi" panose="020B0604020104020204" pitchFamily="34" charset="0"/>
              </a:rPr>
              <a:t>/Debojyoti91/</a:t>
            </a:r>
            <a:r>
              <a:rPr lang="en-US" sz="1800" dirty="0" err="1">
                <a:latin typeface="Abadi" panose="020B0604020104020204" pitchFamily="34" charset="0"/>
              </a:rPr>
              <a:t>IBM_data_analytics_capston_final_projects</a:t>
            </a:r>
            <a:r>
              <a:rPr lang="en-US" sz="1800" dirty="0">
                <a:latin typeface="Abadi" panose="020B0604020104020204" pitchFamily="34" charset="0"/>
              </a:rPr>
              <a:t>/blob/main/notebooks/</a:t>
            </a:r>
            <a:r>
              <a:rPr lang="en-US" sz="1800" dirty="0" err="1">
                <a:latin typeface="Abadi" panose="020B0604020104020204" pitchFamily="34" charset="0"/>
              </a:rPr>
              <a:t>jupyter</a:t>
            </a:r>
            <a:r>
              <a:rPr lang="en-US" sz="1800" dirty="0">
                <a:latin typeface="Abadi" panose="020B0604020104020204" pitchFamily="34" charset="0"/>
              </a:rPr>
              <a:t>-labs-</a:t>
            </a:r>
            <a:r>
              <a:rPr lang="en-US" sz="1800" dirty="0" err="1">
                <a:latin typeface="Abadi" panose="020B0604020104020204" pitchFamily="34" charset="0"/>
              </a:rPr>
              <a:t>spacex</a:t>
            </a:r>
            <a:r>
              <a:rPr lang="en-US" sz="1800" dirty="0">
                <a:latin typeface="Abadi" panose="020B0604020104020204" pitchFamily="34" charset="0"/>
              </a:rPr>
              <a:t>-data-collection-</a:t>
            </a:r>
            <a:r>
              <a:rPr lang="en-US" sz="1800" dirty="0" err="1">
                <a:latin typeface="Abadi" panose="020B0604020104020204" pitchFamily="34" charset="0"/>
              </a:rPr>
              <a:t>api</a:t>
            </a:r>
            <a:r>
              <a:rPr lang="en-US" sz="1800" dirty="0">
                <a:latin typeface="Abadi" panose="020B0604020104020204" pitchFamily="34" charset="0"/>
              </a:rPr>
              <a:t>-</a:t>
            </a:r>
            <a:r>
              <a:rPr lang="en-US" sz="1800" dirty="0" err="1">
                <a:latin typeface="Abadi" panose="020B0604020104020204" pitchFamily="34" charset="0"/>
              </a:rPr>
              <a:t>final.ipynb</a:t>
            </a:r>
            <a:endParaRPr lang="en-US" sz="1800" dirty="0">
              <a:latin typeface="Abadi" panose="020B0604020104020204" pitchFamily="34" charset="0"/>
            </a:endParaRPr>
          </a:p>
          <a:p>
            <a:pPr marL="0" lv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picture containing graphical user interface&#10;&#10;Description automatically generated">
            <a:extLst>
              <a:ext uri="{FF2B5EF4-FFF2-40B4-BE49-F238E27FC236}">
                <a16:creationId xmlns:a16="http://schemas.microsoft.com/office/drawing/2014/main" id="{712A0BD3-A242-E6B5-08F3-C7ABC05421B6}"/>
              </a:ext>
            </a:extLst>
          </p:cNvPr>
          <p:cNvPicPr>
            <a:picLocks noChangeAspect="1"/>
          </p:cNvPicPr>
          <p:nvPr/>
        </p:nvPicPr>
        <p:blipFill>
          <a:blip r:embed="rId3"/>
          <a:stretch>
            <a:fillRect/>
          </a:stretch>
        </p:blipFill>
        <p:spPr>
          <a:xfrm>
            <a:off x="4996069" y="1378226"/>
            <a:ext cx="6323834" cy="127159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3A15BB4-DE83-B9FD-F68F-C6DF0A1E4AF1}"/>
              </a:ext>
            </a:extLst>
          </p:cNvPr>
          <p:cNvPicPr>
            <a:picLocks noChangeAspect="1"/>
          </p:cNvPicPr>
          <p:nvPr/>
        </p:nvPicPr>
        <p:blipFill>
          <a:blip r:embed="rId4"/>
          <a:stretch>
            <a:fillRect/>
          </a:stretch>
        </p:blipFill>
        <p:spPr>
          <a:xfrm>
            <a:off x="4996069" y="2649822"/>
            <a:ext cx="6930886" cy="2173969"/>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E3877543-ECB9-0B36-A899-5959E1EEF336}"/>
              </a:ext>
            </a:extLst>
          </p:cNvPr>
          <p:cNvPicPr>
            <a:picLocks noChangeAspect="1"/>
          </p:cNvPicPr>
          <p:nvPr/>
        </p:nvPicPr>
        <p:blipFill>
          <a:blip r:embed="rId5"/>
          <a:stretch>
            <a:fillRect/>
          </a:stretch>
        </p:blipFill>
        <p:spPr>
          <a:xfrm>
            <a:off x="4996068" y="4823791"/>
            <a:ext cx="6930886" cy="149555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365206" cy="4527062"/>
          </a:xfrm>
          <a:prstGeom prst="rect">
            <a:avLst/>
          </a:prstGeom>
        </p:spPr>
        <p:txBody>
          <a:bodyPr lIns="91440" tIns="45720" rIns="91440" bIns="45720" anchor="t">
            <a:noAutofit/>
          </a:bodyPr>
          <a:lstStyle/>
          <a:p>
            <a:pPr>
              <a:lnSpc>
                <a:spcPct val="100000"/>
              </a:lnSpc>
              <a:spcBef>
                <a:spcPts val="1400"/>
              </a:spcBef>
              <a:buFont typeface="Wingdings" pitchFamily="2" charset="2"/>
              <a:buChar char="v"/>
            </a:pPr>
            <a:r>
              <a:rPr lang="en-US" sz="1800" dirty="0">
                <a:solidFill>
                  <a:schemeClr val="accent3">
                    <a:lumMod val="25000"/>
                  </a:schemeClr>
                </a:solidFill>
                <a:latin typeface="Abadi"/>
              </a:rPr>
              <a:t>web scrapping is applied to obtain Falcon 9 launch dataset with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a:t>
            </a:r>
          </a:p>
          <a:p>
            <a:pPr>
              <a:lnSpc>
                <a:spcPct val="100000"/>
              </a:lnSpc>
              <a:spcBef>
                <a:spcPts val="1400"/>
              </a:spcBef>
              <a:buFont typeface="Wingdings" pitchFamily="2" charset="2"/>
              <a:buChar char="v"/>
            </a:pPr>
            <a:r>
              <a:rPr lang="en-US" sz="1800" dirty="0">
                <a:solidFill>
                  <a:schemeClr val="accent3">
                    <a:lumMod val="25000"/>
                  </a:schemeClr>
                </a:solidFill>
                <a:latin typeface="Abadi"/>
              </a:rPr>
              <a:t>Results are parsed to the table and converted it into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/Debojyoti91/</a:t>
            </a:r>
            <a:r>
              <a:rPr lang="en-US" sz="2200" dirty="0" err="1">
                <a:solidFill>
                  <a:schemeClr val="accent3">
                    <a:lumMod val="25000"/>
                  </a:schemeClr>
                </a:solidFill>
                <a:latin typeface="Abadi" panose="020B0604020104020204" pitchFamily="34" charset="0"/>
              </a:rPr>
              <a:t>IBM_data_analytics_capston_final_projects</a:t>
            </a:r>
            <a:r>
              <a:rPr lang="en-US" sz="2200" dirty="0">
                <a:solidFill>
                  <a:schemeClr val="accent3">
                    <a:lumMod val="25000"/>
                  </a:schemeClr>
                </a:solidFill>
                <a:latin typeface="Abadi" panose="020B0604020104020204" pitchFamily="34" charset="0"/>
              </a:rPr>
              <a:t>/blob/main/notebooks/</a:t>
            </a:r>
            <a:r>
              <a:rPr lang="en-US" sz="2200" dirty="0" err="1">
                <a:solidFill>
                  <a:schemeClr val="accent3">
                    <a:lumMod val="25000"/>
                  </a:schemeClr>
                </a:solidFill>
                <a:latin typeface="Abadi" panose="020B0604020104020204" pitchFamily="34" charset="0"/>
              </a:rPr>
              <a:t>spacex-webscraping.ipynb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281821" y="1818698"/>
            <a:ext cx="691017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2929A4F5-7269-4C83-C495-416A2A7E3843}"/>
              </a:ext>
            </a:extLst>
          </p:cNvPr>
          <p:cNvPicPr>
            <a:picLocks noChangeAspect="1"/>
          </p:cNvPicPr>
          <p:nvPr/>
        </p:nvPicPr>
        <p:blipFill>
          <a:blip r:embed="rId4"/>
          <a:stretch>
            <a:fillRect/>
          </a:stretch>
        </p:blipFill>
        <p:spPr>
          <a:xfrm>
            <a:off x="5281821" y="1765878"/>
            <a:ext cx="6910178" cy="888274"/>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98D6E978-02AC-E07C-2CE3-18FEDD99A49E}"/>
              </a:ext>
            </a:extLst>
          </p:cNvPr>
          <p:cNvPicPr>
            <a:picLocks noChangeAspect="1"/>
          </p:cNvPicPr>
          <p:nvPr/>
        </p:nvPicPr>
        <p:blipFill>
          <a:blip r:embed="rId5"/>
          <a:stretch>
            <a:fillRect/>
          </a:stretch>
        </p:blipFill>
        <p:spPr>
          <a:xfrm>
            <a:off x="5281821" y="2654152"/>
            <a:ext cx="6910179" cy="1136104"/>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9F56BDFA-8079-0DA6-C2F0-05EFF4404265}"/>
              </a:ext>
            </a:extLst>
          </p:cNvPr>
          <p:cNvPicPr>
            <a:picLocks noChangeAspect="1"/>
          </p:cNvPicPr>
          <p:nvPr/>
        </p:nvPicPr>
        <p:blipFill>
          <a:blip r:embed="rId6"/>
          <a:stretch>
            <a:fillRect/>
          </a:stretch>
        </p:blipFill>
        <p:spPr>
          <a:xfrm>
            <a:off x="5281822" y="3790257"/>
            <a:ext cx="6910178" cy="234834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2866</TotalTime>
  <Words>2429</Words>
  <Application>Microsoft Macintosh PowerPoint</Application>
  <PresentationFormat>Widescreen</PresentationFormat>
  <Paragraphs>308</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Das, Debojyoti</cp:lastModifiedBy>
  <cp:revision>210</cp:revision>
  <dcterms:created xsi:type="dcterms:W3CDTF">2021-04-29T18:58:34Z</dcterms:created>
  <dcterms:modified xsi:type="dcterms:W3CDTF">2023-05-12T22:37:35Z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